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42803763" cy="30275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89"/>
    <p:restoredTop sz="96405"/>
  </p:normalViewPr>
  <p:slideViewPr>
    <p:cSldViewPr snapToGrid="0" snapToObjects="1">
      <p:cViewPr>
        <p:scale>
          <a:sx n="41" d="100"/>
          <a:sy n="41" d="100"/>
        </p:scale>
        <p:origin x="496" y="-1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0282" y="4954765"/>
            <a:ext cx="36383199" cy="10540259"/>
          </a:xfrm>
        </p:spPr>
        <p:txBody>
          <a:bodyPr anchor="b"/>
          <a:lstStyle>
            <a:lvl1pPr algn="ctr">
              <a:defRPr sz="2648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0471" y="15901497"/>
            <a:ext cx="32102822" cy="7309499"/>
          </a:xfrm>
        </p:spPr>
        <p:txBody>
          <a:bodyPr/>
          <a:lstStyle>
            <a:lvl1pPr marL="0" indent="0" algn="ctr">
              <a:buNone/>
              <a:defRPr sz="10595"/>
            </a:lvl1pPr>
            <a:lvl2pPr marL="2018355" indent="0" algn="ctr">
              <a:buNone/>
              <a:defRPr sz="8829"/>
            </a:lvl2pPr>
            <a:lvl3pPr marL="4036710" indent="0" algn="ctr">
              <a:buNone/>
              <a:defRPr sz="7946"/>
            </a:lvl3pPr>
            <a:lvl4pPr marL="6055065" indent="0" algn="ctr">
              <a:buNone/>
              <a:defRPr sz="7063"/>
            </a:lvl4pPr>
            <a:lvl5pPr marL="8073420" indent="0" algn="ctr">
              <a:buNone/>
              <a:defRPr sz="7063"/>
            </a:lvl5pPr>
            <a:lvl6pPr marL="10091776" indent="0" algn="ctr">
              <a:buNone/>
              <a:defRPr sz="7063"/>
            </a:lvl6pPr>
            <a:lvl7pPr marL="12110131" indent="0" algn="ctr">
              <a:buNone/>
              <a:defRPr sz="7063"/>
            </a:lvl7pPr>
            <a:lvl8pPr marL="14128486" indent="0" algn="ctr">
              <a:buNone/>
              <a:defRPr sz="7063"/>
            </a:lvl8pPr>
            <a:lvl9pPr marL="16146841" indent="0" algn="ctr">
              <a:buNone/>
              <a:defRPr sz="7063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405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197174" y="4359077"/>
            <a:ext cx="21669405" cy="21515024"/>
          </a:xfrm>
        </p:spPr>
        <p:txBody>
          <a:bodyPr anchor="t"/>
          <a:lstStyle>
            <a:lvl1pPr marL="0" indent="0">
              <a:buNone/>
              <a:defRPr sz="14127"/>
            </a:lvl1pPr>
            <a:lvl2pPr marL="2018355" indent="0">
              <a:buNone/>
              <a:defRPr sz="12361"/>
            </a:lvl2pPr>
            <a:lvl3pPr marL="4036710" indent="0">
              <a:buNone/>
              <a:defRPr sz="10595"/>
            </a:lvl3pPr>
            <a:lvl4pPr marL="6055065" indent="0">
              <a:buNone/>
              <a:defRPr sz="8829"/>
            </a:lvl4pPr>
            <a:lvl5pPr marL="8073420" indent="0">
              <a:buNone/>
              <a:defRPr sz="8829"/>
            </a:lvl5pPr>
            <a:lvl6pPr marL="10091776" indent="0">
              <a:buNone/>
              <a:defRPr sz="8829"/>
            </a:lvl6pPr>
            <a:lvl7pPr marL="12110131" indent="0">
              <a:buNone/>
              <a:defRPr sz="8829"/>
            </a:lvl7pPr>
            <a:lvl8pPr marL="14128486" indent="0">
              <a:buNone/>
              <a:defRPr sz="8829"/>
            </a:lvl8pPr>
            <a:lvl9pPr marL="16146841" indent="0">
              <a:buNone/>
              <a:defRPr sz="882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924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968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31445" y="1611875"/>
            <a:ext cx="9229561" cy="256568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42761" y="1611875"/>
            <a:ext cx="27153637" cy="256568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2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09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467" y="7547788"/>
            <a:ext cx="36918246" cy="12593645"/>
          </a:xfrm>
        </p:spPr>
        <p:txBody>
          <a:bodyPr anchor="b"/>
          <a:lstStyle>
            <a:lvl1pPr>
              <a:defRPr sz="2648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0467" y="20260574"/>
            <a:ext cx="36918246" cy="6622701"/>
          </a:xfrm>
        </p:spPr>
        <p:txBody>
          <a:bodyPr/>
          <a:lstStyle>
            <a:lvl1pPr marL="0" indent="0">
              <a:buNone/>
              <a:defRPr sz="10595">
                <a:solidFill>
                  <a:schemeClr val="tx1"/>
                </a:solidFill>
              </a:defRPr>
            </a:lvl1pPr>
            <a:lvl2pPr marL="2018355" indent="0">
              <a:buNone/>
              <a:defRPr sz="8829">
                <a:solidFill>
                  <a:schemeClr val="tx1">
                    <a:tint val="75000"/>
                  </a:schemeClr>
                </a:solidFill>
              </a:defRPr>
            </a:lvl2pPr>
            <a:lvl3pPr marL="4036710" indent="0">
              <a:buNone/>
              <a:defRPr sz="7946">
                <a:solidFill>
                  <a:schemeClr val="tx1">
                    <a:tint val="75000"/>
                  </a:schemeClr>
                </a:solidFill>
              </a:defRPr>
            </a:lvl3pPr>
            <a:lvl4pPr marL="6055065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4pPr>
            <a:lvl5pPr marL="8073420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5pPr>
            <a:lvl6pPr marL="1009177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6pPr>
            <a:lvl7pPr marL="1211013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7pPr>
            <a:lvl8pPr marL="1412848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8pPr>
            <a:lvl9pPr marL="1614684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055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2759" y="8059374"/>
            <a:ext cx="18191599" cy="192093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69405" y="8059374"/>
            <a:ext cx="18191599" cy="192093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92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1611882"/>
            <a:ext cx="36918246" cy="585180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8339" y="7421634"/>
            <a:ext cx="18107995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8339" y="11058863"/>
            <a:ext cx="18107995" cy="1626592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669408" y="7421634"/>
            <a:ext cx="18197174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669408" y="11058863"/>
            <a:ext cx="18197174" cy="1626592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69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C66EDFA-E7A1-B947-BE61-0602A08C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321" y="409897"/>
            <a:ext cx="28128685" cy="2169159"/>
          </a:xfrm>
        </p:spPr>
        <p:txBody>
          <a:bodyPr>
            <a:noAutofit/>
          </a:bodyPr>
          <a:lstStyle>
            <a:lvl1pPr algn="ctr">
              <a:defRPr sz="44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9455964-E925-3740-857A-1EF3FE032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06" y="3185890"/>
            <a:ext cx="13233394" cy="26227310"/>
          </a:xfrm>
        </p:spPr>
        <p:txBody>
          <a:bodyPr>
            <a:normAutofit/>
          </a:bodyPr>
          <a:lstStyle>
            <a:lvl1pPr marL="410285" indent="-410285">
              <a:buNone/>
              <a:defRPr sz="2900">
                <a:latin typeface="Arial"/>
                <a:cs typeface="Arial"/>
              </a:defRPr>
            </a:lvl1pPr>
            <a:lvl2pPr marL="793304" indent="-655676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632" indent="-546612">
              <a:defRPr sz="1900">
                <a:latin typeface="Arial"/>
                <a:cs typeface="Arial"/>
              </a:defRPr>
            </a:lvl3pPr>
            <a:lvl4pPr marL="1202287" indent="-655676">
              <a:defRPr sz="1600">
                <a:latin typeface="Arial"/>
                <a:cs typeface="Arial"/>
              </a:defRPr>
            </a:lvl4pPr>
            <a:lvl5pPr marL="1448979" indent="-1448979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4BAA957-34FF-A84A-82A9-E631556E2C1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4805501" y="3185890"/>
            <a:ext cx="13233394" cy="26227310"/>
          </a:xfrm>
        </p:spPr>
        <p:txBody>
          <a:bodyPr>
            <a:normAutofit/>
          </a:bodyPr>
          <a:lstStyle>
            <a:lvl1pPr marL="410285" indent="-410285">
              <a:buNone/>
              <a:defRPr sz="2900">
                <a:latin typeface="Arial"/>
                <a:cs typeface="Arial"/>
              </a:defRPr>
            </a:lvl1pPr>
            <a:lvl2pPr marL="793304" indent="-655676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632" indent="-546612">
              <a:defRPr sz="1900">
                <a:latin typeface="Arial"/>
                <a:cs typeface="Arial"/>
              </a:defRPr>
            </a:lvl3pPr>
            <a:lvl4pPr marL="1202287" indent="-655676">
              <a:defRPr sz="1600">
                <a:latin typeface="Arial"/>
                <a:cs typeface="Arial"/>
              </a:defRPr>
            </a:lvl4pPr>
            <a:lvl5pPr marL="1448979" indent="-1448979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E92411A-CFA1-7746-A106-CBC4A0C748D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8975996" y="3185890"/>
            <a:ext cx="13233394" cy="26227310"/>
          </a:xfrm>
        </p:spPr>
        <p:txBody>
          <a:bodyPr>
            <a:normAutofit/>
          </a:bodyPr>
          <a:lstStyle>
            <a:lvl1pPr marL="410285" indent="-410285">
              <a:buNone/>
              <a:defRPr sz="2900">
                <a:latin typeface="Arial"/>
                <a:cs typeface="Arial"/>
              </a:defRPr>
            </a:lvl1pPr>
            <a:lvl2pPr marL="793304" indent="-655676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632" indent="-546612">
              <a:defRPr sz="1900">
                <a:latin typeface="Arial"/>
                <a:cs typeface="Arial"/>
              </a:defRPr>
            </a:lvl3pPr>
            <a:lvl4pPr marL="1202287" indent="-655676">
              <a:defRPr sz="1600">
                <a:latin typeface="Arial"/>
                <a:cs typeface="Arial"/>
              </a:defRPr>
            </a:lvl4pPr>
            <a:lvl5pPr marL="1448979" indent="-1448979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05308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573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118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97174" y="4359077"/>
            <a:ext cx="21669405" cy="21515024"/>
          </a:xfrm>
        </p:spPr>
        <p:txBody>
          <a:bodyPr/>
          <a:lstStyle>
            <a:lvl1pPr>
              <a:defRPr sz="14127"/>
            </a:lvl1pPr>
            <a:lvl2pPr>
              <a:defRPr sz="12361"/>
            </a:lvl2pPr>
            <a:lvl3pPr>
              <a:defRPr sz="10595"/>
            </a:lvl3pPr>
            <a:lvl4pPr>
              <a:defRPr sz="8829"/>
            </a:lvl4pPr>
            <a:lvl5pPr>
              <a:defRPr sz="8829"/>
            </a:lvl5pPr>
            <a:lvl6pPr>
              <a:defRPr sz="8829"/>
            </a:lvl6pPr>
            <a:lvl7pPr>
              <a:defRPr sz="8829"/>
            </a:lvl7pPr>
            <a:lvl8pPr>
              <a:defRPr sz="8829"/>
            </a:lvl8pPr>
            <a:lvl9pPr>
              <a:defRPr sz="882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184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2759" y="1611882"/>
            <a:ext cx="36918246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759" y="8059374"/>
            <a:ext cx="36918246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759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89096-8A07-934A-9ED6-3608F234F39D}" type="datetimeFigureOut">
              <a:rPr lang="en-GB" smtClean="0"/>
              <a:t>21/11/2021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78747" y="28060644"/>
            <a:ext cx="14446270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230157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79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4036710" rtl="0" eaLnBrk="1" latinLnBrk="0" hangingPunct="1">
        <a:lnSpc>
          <a:spcPct val="90000"/>
        </a:lnSpc>
        <a:spcBef>
          <a:spcPct val="0"/>
        </a:spcBef>
        <a:buNone/>
        <a:defRPr sz="19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9178" indent="-1009178" algn="l" defTabSz="4036710" rtl="0" eaLnBrk="1" latinLnBrk="0" hangingPunct="1">
        <a:lnSpc>
          <a:spcPct val="90000"/>
        </a:lnSpc>
        <a:spcBef>
          <a:spcPts val="4415"/>
        </a:spcBef>
        <a:buFont typeface="Arial" panose="020B0604020202020204" pitchFamily="34" charset="0"/>
        <a:buChar char="•"/>
        <a:defRPr sz="12361" kern="1200">
          <a:solidFill>
            <a:schemeClr val="tx1"/>
          </a:solidFill>
          <a:latin typeface="+mn-lt"/>
          <a:ea typeface="+mn-ea"/>
          <a:cs typeface="+mn-cs"/>
        </a:defRPr>
      </a:lvl1pPr>
      <a:lvl2pPr marL="302753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10595" kern="1200">
          <a:solidFill>
            <a:schemeClr val="tx1"/>
          </a:solidFill>
          <a:latin typeface="+mn-lt"/>
          <a:ea typeface="+mn-ea"/>
          <a:cs typeface="+mn-cs"/>
        </a:defRPr>
      </a:lvl2pPr>
      <a:lvl3pPr marL="504588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8829" kern="1200">
          <a:solidFill>
            <a:schemeClr val="tx1"/>
          </a:solidFill>
          <a:latin typeface="+mn-lt"/>
          <a:ea typeface="+mn-ea"/>
          <a:cs typeface="+mn-cs"/>
        </a:defRPr>
      </a:lvl3pPr>
      <a:lvl4pPr marL="706424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908259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110095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311930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513766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7156019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1pPr>
      <a:lvl2pPr marL="201835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403671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3pPr>
      <a:lvl4pPr marL="605506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807342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009177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211013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412848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614684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microsoft.com/office/2007/relationships/hdphoto" Target="../media/hdphoto2.wdp"/><Relationship Id="rId2" Type="http://schemas.openxmlformats.org/officeDocument/2006/relationships/image" Target="../media/image1.emf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9.emf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emf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E6FB6D8-1154-A14C-B9A7-77759E296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6582" y="15361466"/>
            <a:ext cx="11565027" cy="1783478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7207EF5B-B071-7E44-8411-939A9E5E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9" y="0"/>
            <a:ext cx="41574384" cy="3708399"/>
          </a:xfrm>
        </p:spPr>
        <p:txBody>
          <a:bodyPr/>
          <a:lstStyle/>
          <a:p>
            <a:pPr lvl="0" defTabSz="457200">
              <a:lnSpc>
                <a:spcPct val="145000"/>
              </a:lnSpc>
              <a:spcBef>
                <a:spcPts val="0"/>
              </a:spcBef>
            </a:pPr>
            <a:r>
              <a:rPr lang="en-US" altLang="zh-CN" sz="7200" dirty="0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Stochastic Neural Radiance Fields: Quantifying Uncertainty in Implicit 3D Representations</a:t>
            </a:r>
            <a:r>
              <a:rPr lang="zh-CN" altLang="en-US" sz="7200" dirty="0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</a:t>
            </a:r>
            <a:br>
              <a:rPr lang="es-ES" altLang="zh-CN" sz="7200" dirty="0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</a:b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Jianxiong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Shen         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Adrià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Ruiz          Antonio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Agudo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        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Francesc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Moreno-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Noguer</a:t>
            </a:r>
            <a:br>
              <a:rPr lang="en-US" altLang="zh-CN" sz="500" b="1" dirty="0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</a:b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Institut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de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Robòtica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i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Informàtica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Industrial (CSIC-UPC)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E9B29C3-A691-7F44-90F0-28D3F382435F}"/>
              </a:ext>
            </a:extLst>
          </p:cNvPr>
          <p:cNvSpPr txBox="1">
            <a:spLocks/>
          </p:cNvSpPr>
          <p:nvPr/>
        </p:nvSpPr>
        <p:spPr>
          <a:xfrm>
            <a:off x="614689" y="4470400"/>
            <a:ext cx="11634893" cy="8729662"/>
          </a:xfrm>
          <a:prstGeom prst="rect">
            <a:avLst/>
          </a:prstGeom>
          <a:ln w="381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1009178" indent="-1009178" algn="l" defTabSz="4036710" rtl="0" eaLnBrk="1" latinLnBrk="0" hangingPunct="1">
              <a:lnSpc>
                <a:spcPct val="90000"/>
              </a:lnSpc>
              <a:spcBef>
                <a:spcPts val="4415"/>
              </a:spcBef>
              <a:buFont typeface="Arial" panose="020B0604020202020204" pitchFamily="34" charset="0"/>
              <a:buChar char="•"/>
              <a:defRPr sz="1236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027533" indent="-1009178" algn="l" defTabSz="4036710" rtl="0" eaLnBrk="1" latinLnBrk="0" hangingPunct="1">
              <a:lnSpc>
                <a:spcPct val="90000"/>
              </a:lnSpc>
              <a:spcBef>
                <a:spcPts val="2207"/>
              </a:spcBef>
              <a:buFont typeface="Arial" panose="020B0604020202020204" pitchFamily="34" charset="0"/>
              <a:buChar char="•"/>
              <a:defRPr sz="1059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5045888" indent="-1009178" algn="l" defTabSz="4036710" rtl="0" eaLnBrk="1" latinLnBrk="0" hangingPunct="1">
              <a:lnSpc>
                <a:spcPct val="90000"/>
              </a:lnSpc>
              <a:spcBef>
                <a:spcPts val="2207"/>
              </a:spcBef>
              <a:buFont typeface="Arial" panose="020B0604020202020204" pitchFamily="34" charset="0"/>
              <a:buChar char="•"/>
              <a:defRPr sz="8829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064243" indent="-1009178" algn="l" defTabSz="4036710" rtl="0" eaLnBrk="1" latinLnBrk="0" hangingPunct="1">
              <a:lnSpc>
                <a:spcPct val="90000"/>
              </a:lnSpc>
              <a:spcBef>
                <a:spcPts val="2207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082598" indent="-1009178" algn="l" defTabSz="4036710" rtl="0" eaLnBrk="1" latinLnBrk="0" hangingPunct="1">
              <a:lnSpc>
                <a:spcPct val="90000"/>
              </a:lnSpc>
              <a:spcBef>
                <a:spcPts val="2207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1100953" indent="-1009178" algn="l" defTabSz="4036710" rtl="0" eaLnBrk="1" latinLnBrk="0" hangingPunct="1">
              <a:lnSpc>
                <a:spcPct val="90000"/>
              </a:lnSpc>
              <a:spcBef>
                <a:spcPts val="2207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3119308" indent="-1009178" algn="l" defTabSz="4036710" rtl="0" eaLnBrk="1" latinLnBrk="0" hangingPunct="1">
              <a:lnSpc>
                <a:spcPct val="90000"/>
              </a:lnSpc>
              <a:spcBef>
                <a:spcPts val="2207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5137663" indent="-1009178" algn="l" defTabSz="4036710" rtl="0" eaLnBrk="1" latinLnBrk="0" hangingPunct="1">
              <a:lnSpc>
                <a:spcPct val="90000"/>
              </a:lnSpc>
              <a:spcBef>
                <a:spcPts val="2207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7156019" indent="-1009178" algn="l" defTabSz="4036710" rtl="0" eaLnBrk="1" latinLnBrk="0" hangingPunct="1">
              <a:lnSpc>
                <a:spcPct val="90000"/>
              </a:lnSpc>
              <a:spcBef>
                <a:spcPts val="2207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Limitation of </a:t>
            </a:r>
            <a:r>
              <a:rPr lang="en-US" altLang="zh-CN" sz="4000" b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Neural Radiance Fields (</a:t>
            </a:r>
            <a:r>
              <a:rPr lang="en-US" altLang="zh-CN" sz="4000" b="1" dirty="0" err="1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NeRF</a:t>
            </a:r>
            <a:r>
              <a:rPr lang="en-US" altLang="zh-CN" sz="4000" b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)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4">
            <a:extLst>
              <a:ext uri="{FF2B5EF4-FFF2-40B4-BE49-F238E27FC236}">
                <a16:creationId xmlns:a16="http://schemas.microsoft.com/office/drawing/2014/main" id="{D638B29E-01AE-C74F-ADDE-A50D49D88F6E}"/>
              </a:ext>
            </a:extLst>
          </p:cNvPr>
          <p:cNvSpPr txBox="1"/>
          <p:nvPr/>
        </p:nvSpPr>
        <p:spPr>
          <a:xfrm>
            <a:off x="788609" y="9620718"/>
            <a:ext cx="11024201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41" indent="-57154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Model prediction correctness not known</a:t>
            </a:r>
          </a:p>
          <a:p>
            <a:pPr marL="571541" indent="-57154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No confidence information associated with the model outputs</a:t>
            </a:r>
          </a:p>
          <a:p>
            <a:pPr marL="571541" indent="-57154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Could make Risky decisions based on the model estimations </a:t>
            </a:r>
            <a:endParaRPr lang="en-US" altLang="zh-CN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" name="图片 173">
            <a:extLst>
              <a:ext uri="{FF2B5EF4-FFF2-40B4-BE49-F238E27FC236}">
                <a16:creationId xmlns:a16="http://schemas.microsoft.com/office/drawing/2014/main" id="{13461584-08EF-6146-A94C-537B2CF954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17"/>
          <a:stretch/>
        </p:blipFill>
        <p:spPr>
          <a:xfrm>
            <a:off x="872660" y="6155583"/>
            <a:ext cx="11087820" cy="2453688"/>
          </a:xfrm>
          <a:prstGeom prst="rect">
            <a:avLst/>
          </a:prstGeom>
        </p:spPr>
      </p:pic>
      <p:sp>
        <p:nvSpPr>
          <p:cNvPr id="108" name="Content Placeholder 4">
            <a:extLst>
              <a:ext uri="{FF2B5EF4-FFF2-40B4-BE49-F238E27FC236}">
                <a16:creationId xmlns:a16="http://schemas.microsoft.com/office/drawing/2014/main" id="{64D5449B-14D3-2442-A7F5-A0A6285FE6FA}"/>
              </a:ext>
            </a:extLst>
          </p:cNvPr>
          <p:cNvSpPr txBox="1">
            <a:spLocks/>
          </p:cNvSpPr>
          <p:nvPr/>
        </p:nvSpPr>
        <p:spPr bwMode="auto">
          <a:xfrm>
            <a:off x="614689" y="13546848"/>
            <a:ext cx="22348949" cy="16359796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294846" tIns="147423" rIns="294846" bIns="147423" numCol="1" anchor="t" anchorCtr="0" compatLnSpc="1">
            <a:prstTxWarp prst="textNoShape">
              <a:avLst/>
            </a:prstTxWarp>
            <a:normAutofit/>
          </a:bodyPr>
          <a:lstStyle>
            <a:lvl1pPr marL="410256" indent="-410256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900" kern="1200">
                <a:solidFill>
                  <a:schemeClr val="dk1"/>
                </a:solidFill>
                <a:latin typeface="Arial"/>
                <a:ea typeface="+mn-ea"/>
                <a:cs typeface="Arial"/>
              </a:defRPr>
            </a:lvl1pPr>
            <a:lvl2pPr marL="793247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300" kern="1200">
                <a:solidFill>
                  <a:schemeClr val="dk1"/>
                </a:solidFill>
                <a:latin typeface="Arial"/>
                <a:ea typeface="+mn-ea"/>
                <a:cs typeface="Arial"/>
              </a:defRPr>
            </a:lvl2pPr>
            <a:lvl3pPr marL="929565" indent="-546573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dk1"/>
                </a:solidFill>
                <a:latin typeface="Arial"/>
                <a:ea typeface="+mn-ea"/>
                <a:cs typeface="Arial"/>
              </a:defRPr>
            </a:lvl3pPr>
            <a:lvl4pPr marL="1202201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dk1"/>
                </a:solidFill>
                <a:latin typeface="Arial"/>
                <a:ea typeface="+mn-ea"/>
                <a:cs typeface="Arial"/>
              </a:defRPr>
            </a:lvl4pPr>
            <a:lvl5pPr marL="1448875" indent="-144887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8108236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582462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1056684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2530909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9605" indent="-409605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Stochastic Neural Radiance Fields (S-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图片 116">
            <a:extLst>
              <a:ext uri="{FF2B5EF4-FFF2-40B4-BE49-F238E27FC236}">
                <a16:creationId xmlns:a16="http://schemas.microsoft.com/office/drawing/2014/main" id="{36DC718A-CCBB-3C40-B106-B913660ED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22" y="19032347"/>
            <a:ext cx="21062241" cy="7653247"/>
          </a:xfrm>
          <a:prstGeom prst="rect">
            <a:avLst/>
          </a:prstGeom>
        </p:spPr>
      </p:pic>
      <p:sp>
        <p:nvSpPr>
          <p:cNvPr id="121" name="Content Placeholder 4">
            <a:extLst>
              <a:ext uri="{FF2B5EF4-FFF2-40B4-BE49-F238E27FC236}">
                <a16:creationId xmlns:a16="http://schemas.microsoft.com/office/drawing/2014/main" id="{4BB57BF6-E944-1E42-9853-03F595FD3948}"/>
              </a:ext>
            </a:extLst>
          </p:cNvPr>
          <p:cNvSpPr txBox="1">
            <a:spLocks/>
          </p:cNvSpPr>
          <p:nvPr/>
        </p:nvSpPr>
        <p:spPr bwMode="auto">
          <a:xfrm>
            <a:off x="29181710" y="4470401"/>
            <a:ext cx="13258188" cy="16992168"/>
          </a:xfrm>
          <a:prstGeom prst="rect">
            <a:avLst/>
          </a:prstGeom>
          <a:noFill/>
          <a:ln w="38100">
            <a:noFill/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294846" tIns="147423" rIns="294846" bIns="147423" numCol="1" anchor="t" anchorCtr="0" compatLnSpc="1">
            <a:prstTxWarp prst="textNoShape">
              <a:avLst/>
            </a:prstTxWarp>
            <a:normAutofit/>
          </a:bodyPr>
          <a:lstStyle>
            <a:lvl1pPr marL="410256" indent="-410256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900" kern="1200">
                <a:solidFill>
                  <a:schemeClr val="dk1"/>
                </a:solidFill>
                <a:latin typeface="Arial"/>
                <a:ea typeface="+mn-ea"/>
                <a:cs typeface="Arial"/>
              </a:defRPr>
            </a:lvl1pPr>
            <a:lvl2pPr marL="793247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300" kern="1200">
                <a:solidFill>
                  <a:schemeClr val="dk1"/>
                </a:solidFill>
                <a:latin typeface="Arial"/>
                <a:ea typeface="+mn-ea"/>
                <a:cs typeface="Arial"/>
              </a:defRPr>
            </a:lvl2pPr>
            <a:lvl3pPr marL="929565" indent="-546573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dk1"/>
                </a:solidFill>
                <a:latin typeface="Arial"/>
                <a:ea typeface="+mn-ea"/>
                <a:cs typeface="Arial"/>
              </a:defRPr>
            </a:lvl3pPr>
            <a:lvl4pPr marL="1202201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dk1"/>
                </a:solidFill>
                <a:latin typeface="Arial"/>
                <a:ea typeface="+mn-ea"/>
                <a:cs typeface="Arial"/>
              </a:defRPr>
            </a:lvl4pPr>
            <a:lvl5pPr marL="1448875" indent="-144887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8108236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582462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1056684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2530909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9605" indent="-409605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altLang="zh-CN" sz="4000" b="1" dirty="0">
                <a:solidFill>
                  <a:schemeClr val="tx1"/>
                </a:solidFill>
              </a:rPr>
              <a:t>Quantitative and qualitative results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2B74C6B-E1D5-724D-9FA1-165AAE192044}"/>
              </a:ext>
            </a:extLst>
          </p:cNvPr>
          <p:cNvSpPr txBox="1"/>
          <p:nvPr/>
        </p:nvSpPr>
        <p:spPr>
          <a:xfrm>
            <a:off x="19968764" y="5534220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Predict.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0CDBDC7A-824E-AF46-BEA9-ED951046D45E}"/>
              </a:ext>
            </a:extLst>
          </p:cNvPr>
          <p:cNvSpPr txBox="1">
            <a:spLocks/>
          </p:cNvSpPr>
          <p:nvPr/>
        </p:nvSpPr>
        <p:spPr>
          <a:xfrm>
            <a:off x="12632830" y="4470400"/>
            <a:ext cx="16196517" cy="8729662"/>
          </a:xfrm>
          <a:prstGeom prst="rect">
            <a:avLst/>
          </a:prstGeom>
          <a:ln w="38100" cap="flat" cmpd="sng" algn="ctr">
            <a:solidFill>
              <a:schemeClr val="tx1"/>
            </a:solidFill>
            <a:prstDash val="lgDash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410285" indent="-410285" algn="l" defTabSz="4036710" rtl="0" eaLnBrk="1" latinLnBrk="0" hangingPunct="1">
              <a:lnSpc>
                <a:spcPct val="90000"/>
              </a:lnSpc>
              <a:spcBef>
                <a:spcPts val="4415"/>
              </a:spcBef>
              <a:buFont typeface="Arial" panose="020B0604020202020204" pitchFamily="34" charset="0"/>
              <a:buNone/>
              <a:defRPr sz="2900" kern="1200">
                <a:solidFill>
                  <a:schemeClr val="dk1"/>
                </a:solidFill>
                <a:latin typeface="Arial"/>
                <a:ea typeface="+mn-ea"/>
                <a:cs typeface="Arial"/>
              </a:defRPr>
            </a:lvl1pPr>
            <a:lvl2pPr marL="793304" indent="-655676" algn="l" defTabSz="4036710" rtl="0" eaLnBrk="1" latinLnBrk="0" hangingPunct="1">
              <a:lnSpc>
                <a:spcPct val="90000"/>
              </a:lnSpc>
              <a:spcBef>
                <a:spcPts val="2207"/>
              </a:spcBef>
              <a:buFont typeface="Wingdings" charset="2"/>
              <a:buChar char="Ø"/>
              <a:defRPr sz="2300" kern="1200">
                <a:solidFill>
                  <a:schemeClr val="dk1"/>
                </a:solidFill>
                <a:latin typeface="Arial"/>
                <a:ea typeface="+mn-ea"/>
                <a:cs typeface="Arial"/>
              </a:defRPr>
            </a:lvl2pPr>
            <a:lvl3pPr marL="929632" indent="-546612" algn="l" defTabSz="4036710" rtl="0" eaLnBrk="1" latinLnBrk="0" hangingPunct="1">
              <a:lnSpc>
                <a:spcPct val="90000"/>
              </a:lnSpc>
              <a:spcBef>
                <a:spcPts val="2207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dk1"/>
                </a:solidFill>
                <a:latin typeface="Arial"/>
                <a:ea typeface="+mn-ea"/>
                <a:cs typeface="Arial"/>
              </a:defRPr>
            </a:lvl3pPr>
            <a:lvl4pPr marL="1202287" indent="-655676" algn="l" defTabSz="4036710" rtl="0" eaLnBrk="1" latinLnBrk="0" hangingPunct="1">
              <a:lnSpc>
                <a:spcPct val="90000"/>
              </a:lnSpc>
              <a:spcBef>
                <a:spcPts val="2207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Arial"/>
                <a:ea typeface="+mn-ea"/>
                <a:cs typeface="Arial"/>
              </a:defRPr>
            </a:lvl4pPr>
            <a:lvl5pPr marL="1448979" indent="-1448979" algn="l" defTabSz="4036710" rtl="0" eaLnBrk="1" latinLnBrk="0" hangingPunct="1">
              <a:lnSpc>
                <a:spcPct val="90000"/>
              </a:lnSpc>
              <a:spcBef>
                <a:spcPts val="2207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1100953" indent="-1009178" algn="l" defTabSz="4036710" rtl="0" eaLnBrk="1" latinLnBrk="0" hangingPunct="1">
              <a:lnSpc>
                <a:spcPct val="90000"/>
              </a:lnSpc>
              <a:spcBef>
                <a:spcPts val="2207"/>
              </a:spcBef>
              <a:buFont typeface="Arial" panose="020B0604020202020204" pitchFamily="34" charset="0"/>
              <a:buChar char="•"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3119308" indent="-1009178" algn="l" defTabSz="4036710" rtl="0" eaLnBrk="1" latinLnBrk="0" hangingPunct="1">
              <a:lnSpc>
                <a:spcPct val="90000"/>
              </a:lnSpc>
              <a:spcBef>
                <a:spcPts val="2207"/>
              </a:spcBef>
              <a:buFont typeface="Arial" panose="020B0604020202020204" pitchFamily="34" charset="0"/>
              <a:buChar char="•"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5137663" indent="-1009178" algn="l" defTabSz="4036710" rtl="0" eaLnBrk="1" latinLnBrk="0" hangingPunct="1">
              <a:lnSpc>
                <a:spcPct val="90000"/>
              </a:lnSpc>
              <a:spcBef>
                <a:spcPts val="2207"/>
              </a:spcBef>
              <a:buFont typeface="Arial" panose="020B0604020202020204" pitchFamily="34" charset="0"/>
              <a:buChar char="•"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7156019" indent="-1009178" algn="l" defTabSz="4036710" rtl="0" eaLnBrk="1" latinLnBrk="0" hangingPunct="1">
              <a:lnSpc>
                <a:spcPct val="90000"/>
              </a:lnSpc>
              <a:spcBef>
                <a:spcPts val="2207"/>
              </a:spcBef>
              <a:buFont typeface="Arial" panose="020B0604020202020204" pitchFamily="34" charset="0"/>
              <a:buChar char="•"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9605" indent="-409605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Ensemble-like Uncertainty Estimation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9ADC637-E398-AF40-9070-167B512F2925}"/>
              </a:ext>
            </a:extLst>
          </p:cNvPr>
          <p:cNvSpPr txBox="1"/>
          <p:nvPr/>
        </p:nvSpPr>
        <p:spPr>
          <a:xfrm>
            <a:off x="22510490" y="5534220"/>
            <a:ext cx="1804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Uncertainty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3079C529-B0E9-FD4C-A0B4-7178AFA52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508" y="6155583"/>
            <a:ext cx="2600106" cy="260010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08796BCE-0C03-1544-8791-0BBB5AB0FE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269" t="15952" r="48862"/>
          <a:stretch/>
        </p:blipFill>
        <p:spPr>
          <a:xfrm>
            <a:off x="12882134" y="9506067"/>
            <a:ext cx="2194560" cy="1743123"/>
          </a:xfrm>
          <a:prstGeom prst="rect">
            <a:avLst/>
          </a:prstGeom>
        </p:spPr>
      </p:pic>
      <p:pic>
        <p:nvPicPr>
          <p:cNvPr id="134" name="图片 133">
            <a:extLst>
              <a:ext uri="{FF2B5EF4-FFF2-40B4-BE49-F238E27FC236}">
                <a16:creationId xmlns:a16="http://schemas.microsoft.com/office/drawing/2014/main" id="{F5A68C7D-9C31-AC41-8A32-830EE7BB9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69108" y="14409487"/>
            <a:ext cx="18446593" cy="4597861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364AE940-8A55-8947-A85D-F2B121AC56C7}"/>
              </a:ext>
            </a:extLst>
          </p:cNvPr>
          <p:cNvGrpSpPr/>
          <p:nvPr/>
        </p:nvGrpSpPr>
        <p:grpSpPr>
          <a:xfrm>
            <a:off x="15704933" y="9580091"/>
            <a:ext cx="3086650" cy="1963038"/>
            <a:chOff x="2675020" y="2559389"/>
            <a:chExt cx="4198931" cy="2485397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A05F399F-39F4-2E49-B077-6023AF8F1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75020" y="2559389"/>
              <a:ext cx="4198931" cy="2485397"/>
            </a:xfrm>
            <a:prstGeom prst="rect">
              <a:avLst/>
            </a:prstGeom>
          </p:spPr>
        </p:pic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4626234E-69F9-C948-8E35-21F0EE301873}"/>
                </a:ext>
              </a:extLst>
            </p:cNvPr>
            <p:cNvGrpSpPr/>
            <p:nvPr/>
          </p:nvGrpSpPr>
          <p:grpSpPr>
            <a:xfrm>
              <a:off x="4128890" y="2730208"/>
              <a:ext cx="195224" cy="212573"/>
              <a:chOff x="4128890" y="2720972"/>
              <a:chExt cx="195224" cy="212573"/>
            </a:xfrm>
          </p:grpSpPr>
          <p:cxnSp>
            <p:nvCxnSpPr>
              <p:cNvPr id="53" name="直线连接符 52">
                <a:extLst>
                  <a:ext uri="{FF2B5EF4-FFF2-40B4-BE49-F238E27FC236}">
                    <a16:creationId xmlns:a16="http://schemas.microsoft.com/office/drawing/2014/main" id="{958BBAA9-E10E-CD4C-B583-11BAEA249F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8890" y="2725735"/>
                <a:ext cx="195224" cy="20146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直线连接符 53">
                <a:extLst>
                  <a:ext uri="{FF2B5EF4-FFF2-40B4-BE49-F238E27FC236}">
                    <a16:creationId xmlns:a16="http://schemas.microsoft.com/office/drawing/2014/main" id="{66F4BCE4-8852-E04E-8F80-BFCB084842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30675" y="2720972"/>
                <a:ext cx="187089" cy="21257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9343EB2A-AD40-E34E-A5CB-EC1CB2C616FF}"/>
                </a:ext>
              </a:extLst>
            </p:cNvPr>
            <p:cNvGrpSpPr/>
            <p:nvPr/>
          </p:nvGrpSpPr>
          <p:grpSpPr>
            <a:xfrm>
              <a:off x="4128255" y="3737435"/>
              <a:ext cx="195224" cy="212573"/>
              <a:chOff x="4128890" y="2720972"/>
              <a:chExt cx="195224" cy="212573"/>
            </a:xfrm>
          </p:grpSpPr>
          <p:cxnSp>
            <p:nvCxnSpPr>
              <p:cNvPr id="51" name="直线连接符 50">
                <a:extLst>
                  <a:ext uri="{FF2B5EF4-FFF2-40B4-BE49-F238E27FC236}">
                    <a16:creationId xmlns:a16="http://schemas.microsoft.com/office/drawing/2014/main" id="{7B6ACBE8-A702-4C4D-9CDD-C77831D39D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8890" y="2725735"/>
                <a:ext cx="195224" cy="20146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直线连接符 51">
                <a:extLst>
                  <a:ext uri="{FF2B5EF4-FFF2-40B4-BE49-F238E27FC236}">
                    <a16:creationId xmlns:a16="http://schemas.microsoft.com/office/drawing/2014/main" id="{87D58A64-0B0B-2F41-B8CF-F876CE3A39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30675" y="2720972"/>
                <a:ext cx="187089" cy="21257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201BF622-8A7A-F34F-939B-54147F14F222}"/>
                </a:ext>
              </a:extLst>
            </p:cNvPr>
            <p:cNvGrpSpPr/>
            <p:nvPr/>
          </p:nvGrpSpPr>
          <p:grpSpPr>
            <a:xfrm>
              <a:off x="5367372" y="3235996"/>
              <a:ext cx="195224" cy="212573"/>
              <a:chOff x="4128890" y="2720972"/>
              <a:chExt cx="195224" cy="212573"/>
            </a:xfrm>
          </p:grpSpPr>
          <p:cxnSp>
            <p:nvCxnSpPr>
              <p:cNvPr id="49" name="直线连接符 48">
                <a:extLst>
                  <a:ext uri="{FF2B5EF4-FFF2-40B4-BE49-F238E27FC236}">
                    <a16:creationId xmlns:a16="http://schemas.microsoft.com/office/drawing/2014/main" id="{D5DD985E-3FCD-DE4C-B87D-BCB03D2EE9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8890" y="2725735"/>
                <a:ext cx="195224" cy="20146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直线连接符 49">
                <a:extLst>
                  <a:ext uri="{FF2B5EF4-FFF2-40B4-BE49-F238E27FC236}">
                    <a16:creationId xmlns:a16="http://schemas.microsoft.com/office/drawing/2014/main" id="{DC6FC440-02FF-3545-B94F-1ADF8589CC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30675" y="2720972"/>
                <a:ext cx="187089" cy="21257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B468F1FD-151A-844E-BA84-20733118D0DE}"/>
                </a:ext>
              </a:extLst>
            </p:cNvPr>
            <p:cNvGrpSpPr/>
            <p:nvPr/>
          </p:nvGrpSpPr>
          <p:grpSpPr>
            <a:xfrm>
              <a:off x="5368406" y="4228651"/>
              <a:ext cx="195224" cy="212573"/>
              <a:chOff x="4128890" y="2720972"/>
              <a:chExt cx="195224" cy="212573"/>
            </a:xfrm>
          </p:grpSpPr>
          <p:cxnSp>
            <p:nvCxnSpPr>
              <p:cNvPr id="47" name="直线连接符 46">
                <a:extLst>
                  <a:ext uri="{FF2B5EF4-FFF2-40B4-BE49-F238E27FC236}">
                    <a16:creationId xmlns:a16="http://schemas.microsoft.com/office/drawing/2014/main" id="{75A7E840-5EF8-0F4B-A5C2-CA409F040A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8890" y="2725735"/>
                <a:ext cx="195224" cy="20146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直线连接符 47">
                <a:extLst>
                  <a:ext uri="{FF2B5EF4-FFF2-40B4-BE49-F238E27FC236}">
                    <a16:creationId xmlns:a16="http://schemas.microsoft.com/office/drawing/2014/main" id="{08ABA325-3093-B249-9EFE-E6F60B11F4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30675" y="2720972"/>
                <a:ext cx="187089" cy="21257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63498CF1-3AFC-8B42-BC5F-803713445D1D}"/>
              </a:ext>
            </a:extLst>
          </p:cNvPr>
          <p:cNvSpPr txBox="1"/>
          <p:nvPr/>
        </p:nvSpPr>
        <p:spPr>
          <a:xfrm>
            <a:off x="17242567" y="9207491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 passes</a:t>
            </a:r>
          </a:p>
        </p:txBody>
      </p:sp>
      <p:pic>
        <p:nvPicPr>
          <p:cNvPr id="135" name="图片 134">
            <a:extLst>
              <a:ext uri="{FF2B5EF4-FFF2-40B4-BE49-F238E27FC236}">
                <a16:creationId xmlns:a16="http://schemas.microsoft.com/office/drawing/2014/main" id="{92206ADA-7256-144F-BB3D-F586E67CF8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21497" y="8345918"/>
            <a:ext cx="12098270" cy="4222491"/>
          </a:xfrm>
          <a:prstGeom prst="rect">
            <a:avLst/>
          </a:prstGeom>
        </p:spPr>
      </p:pic>
      <p:pic>
        <p:nvPicPr>
          <p:cNvPr id="138" name="图片 137">
            <a:extLst>
              <a:ext uri="{FF2B5EF4-FFF2-40B4-BE49-F238E27FC236}">
                <a16:creationId xmlns:a16="http://schemas.microsoft.com/office/drawing/2014/main" id="{C65B9D02-B823-B14F-9F23-D8108445EF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734" y="22941388"/>
            <a:ext cx="5096986" cy="4192272"/>
          </a:xfrm>
          <a:prstGeom prst="rect">
            <a:avLst/>
          </a:prstGeom>
        </p:spPr>
      </p:pic>
      <p:sp>
        <p:nvSpPr>
          <p:cNvPr id="61" name="CuadroTexto 4">
            <a:extLst>
              <a:ext uri="{FF2B5EF4-FFF2-40B4-BE49-F238E27FC236}">
                <a16:creationId xmlns:a16="http://schemas.microsoft.com/office/drawing/2014/main" id="{C9470808-680E-2D46-A400-AC436725BBBB}"/>
              </a:ext>
            </a:extLst>
          </p:cNvPr>
          <p:cNvSpPr txBox="1"/>
          <p:nvPr/>
        </p:nvSpPr>
        <p:spPr>
          <a:xfrm>
            <a:off x="12876634" y="11969917"/>
            <a:ext cx="15832229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41" indent="-57154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Computationally expensive, both need multiple inference passes compared with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36294AC0-28D8-2B4F-B85F-992BB9B8A669}"/>
              </a:ext>
            </a:extLst>
          </p:cNvPr>
          <p:cNvGrpSpPr/>
          <p:nvPr/>
        </p:nvGrpSpPr>
        <p:grpSpPr>
          <a:xfrm>
            <a:off x="35851015" y="1540044"/>
            <a:ext cx="5671250" cy="2246872"/>
            <a:chOff x="974126" y="369752"/>
            <a:chExt cx="5671250" cy="2246872"/>
          </a:xfrm>
        </p:grpSpPr>
        <p:pic>
          <p:nvPicPr>
            <p:cNvPr id="141" name="Picture 6" descr="Toggle navigation Inicio 100XCiencia.2 Objetivos Comités Patrocinadores  Programa Formulario de Registro Inscripción cerrada Participantes  Registrados Conferenciantes Centros SO / Unidades MM Localización Lugar de  la reunión Hoteles Alicante ...">
              <a:extLst>
                <a:ext uri="{FF2B5EF4-FFF2-40B4-BE49-F238E27FC236}">
                  <a16:creationId xmlns:a16="http://schemas.microsoft.com/office/drawing/2014/main" id="{A1441DEA-AF93-0C4A-801B-B0A26B58EC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126" y="369752"/>
              <a:ext cx="5586195" cy="2159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图片 141">
              <a:extLst>
                <a:ext uri="{FF2B5EF4-FFF2-40B4-BE49-F238E27FC236}">
                  <a16:creationId xmlns:a16="http://schemas.microsoft.com/office/drawing/2014/main" id="{6A31E4D9-EE16-F442-A35A-643D3B250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34864" y="1865216"/>
              <a:ext cx="3010512" cy="751408"/>
            </a:xfrm>
            <a:prstGeom prst="rect">
              <a:avLst/>
            </a:prstGeom>
          </p:spPr>
        </p:pic>
      </p:grpSp>
      <p:pic>
        <p:nvPicPr>
          <p:cNvPr id="177" name="图片 176">
            <a:extLst>
              <a:ext uri="{FF2B5EF4-FFF2-40B4-BE49-F238E27FC236}">
                <a16:creationId xmlns:a16="http://schemas.microsoft.com/office/drawing/2014/main" id="{2F3F661E-C5D5-2142-968A-A57D7DC36C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929" y="9161181"/>
            <a:ext cx="2738620" cy="2738620"/>
          </a:xfrm>
          <a:prstGeom prst="rect">
            <a:avLst/>
          </a:prstGeom>
          <a:ln>
            <a:noFill/>
          </a:ln>
        </p:spPr>
      </p:pic>
      <p:pic>
        <p:nvPicPr>
          <p:cNvPr id="178" name="图片 177">
            <a:extLst>
              <a:ext uri="{FF2B5EF4-FFF2-40B4-BE49-F238E27FC236}">
                <a16:creationId xmlns:a16="http://schemas.microsoft.com/office/drawing/2014/main" id="{61F4F654-4523-F543-80AD-66024303D6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9633" y="6075775"/>
            <a:ext cx="2738620" cy="2738620"/>
          </a:xfrm>
          <a:prstGeom prst="rect">
            <a:avLst/>
          </a:prstGeom>
          <a:ln>
            <a:noFill/>
          </a:ln>
        </p:spPr>
      </p:pic>
      <p:pic>
        <p:nvPicPr>
          <p:cNvPr id="179" name="图片 178">
            <a:extLst>
              <a:ext uri="{FF2B5EF4-FFF2-40B4-BE49-F238E27FC236}">
                <a16:creationId xmlns:a16="http://schemas.microsoft.com/office/drawing/2014/main" id="{2AF5D084-3B00-934E-8A5B-C68E68B1FDAD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509" y="9080335"/>
            <a:ext cx="2600105" cy="2600105"/>
          </a:xfrm>
          <a:prstGeom prst="rect">
            <a:avLst/>
          </a:prstGeom>
        </p:spPr>
      </p:pic>
      <p:sp>
        <p:nvSpPr>
          <p:cNvPr id="181" name="文本框 180">
            <a:extLst>
              <a:ext uri="{FF2B5EF4-FFF2-40B4-BE49-F238E27FC236}">
                <a16:creationId xmlns:a16="http://schemas.microsoft.com/office/drawing/2014/main" id="{E2721F09-E532-BD43-87BB-C294631D4C70}"/>
              </a:ext>
            </a:extLst>
          </p:cNvPr>
          <p:cNvSpPr txBox="1"/>
          <p:nvPr/>
        </p:nvSpPr>
        <p:spPr>
          <a:xfrm>
            <a:off x="12663542" y="5288074"/>
            <a:ext cx="3623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(1) Deep-Ensembles</a:t>
            </a:r>
          </a:p>
        </p:txBody>
      </p:sp>
      <p:sp>
        <p:nvSpPr>
          <p:cNvPr id="182" name="文本框 181">
            <a:extLst>
              <a:ext uri="{FF2B5EF4-FFF2-40B4-BE49-F238E27FC236}">
                <a16:creationId xmlns:a16="http://schemas.microsoft.com/office/drawing/2014/main" id="{DC44D6B6-5289-BA45-977F-AEB0F6F1B269}"/>
              </a:ext>
            </a:extLst>
          </p:cNvPr>
          <p:cNvSpPr txBox="1"/>
          <p:nvPr/>
        </p:nvSpPr>
        <p:spPr>
          <a:xfrm>
            <a:off x="12668097" y="9005715"/>
            <a:ext cx="2802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(2) MC-Dropout</a:t>
            </a:r>
          </a:p>
        </p:txBody>
      </p:sp>
      <p:cxnSp>
        <p:nvCxnSpPr>
          <p:cNvPr id="208" name="直线箭头连接符 207">
            <a:extLst>
              <a:ext uri="{FF2B5EF4-FFF2-40B4-BE49-F238E27FC236}">
                <a16:creationId xmlns:a16="http://schemas.microsoft.com/office/drawing/2014/main" id="{10FE4753-7794-0245-AAA6-44A9400EC89A}"/>
              </a:ext>
            </a:extLst>
          </p:cNvPr>
          <p:cNvCxnSpPr>
            <a:cxnSpLocks/>
          </p:cNvCxnSpPr>
          <p:nvPr/>
        </p:nvCxnSpPr>
        <p:spPr>
          <a:xfrm flipV="1">
            <a:off x="18892165" y="10600616"/>
            <a:ext cx="635607" cy="10147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0" name="组合 219">
            <a:extLst>
              <a:ext uri="{FF2B5EF4-FFF2-40B4-BE49-F238E27FC236}">
                <a16:creationId xmlns:a16="http://schemas.microsoft.com/office/drawing/2014/main" id="{0A777FF0-E679-2643-8BFF-2300B544B4CD}"/>
              </a:ext>
            </a:extLst>
          </p:cNvPr>
          <p:cNvGrpSpPr/>
          <p:nvPr/>
        </p:nvGrpSpPr>
        <p:grpSpPr>
          <a:xfrm>
            <a:off x="12880087" y="5713246"/>
            <a:ext cx="6171389" cy="3317707"/>
            <a:chOff x="12882134" y="5376308"/>
            <a:chExt cx="6171389" cy="3317707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9EDA747B-125A-004C-9459-50213966C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862288" y="6480639"/>
              <a:ext cx="1383930" cy="1108846"/>
            </a:xfrm>
            <a:prstGeom prst="rect">
              <a:avLst/>
            </a:prstGeom>
          </p:spPr>
        </p:pic>
        <p:cxnSp>
          <p:nvCxnSpPr>
            <p:cNvPr id="24" name="直线箭头连接符 23">
              <a:extLst>
                <a:ext uri="{FF2B5EF4-FFF2-40B4-BE49-F238E27FC236}">
                  <a16:creationId xmlns:a16="http://schemas.microsoft.com/office/drawing/2014/main" id="{BABA46B7-8E73-B646-81CB-B369BCAD64E1}"/>
                </a:ext>
              </a:extLst>
            </p:cNvPr>
            <p:cNvCxnSpPr>
              <a:cxnSpLocks/>
            </p:cNvCxnSpPr>
            <p:nvPr/>
          </p:nvCxnSpPr>
          <p:spPr>
            <a:xfrm>
              <a:off x="15294164" y="8135655"/>
              <a:ext cx="548530" cy="0"/>
            </a:xfrm>
            <a:prstGeom prst="straightConnector1">
              <a:avLst/>
            </a:prstGeom>
            <a:ln w="38100">
              <a:solidFill>
                <a:srgbClr val="D468C3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AC20BDD8-867D-7D44-8C95-4B446B1F6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5840472" y="7594329"/>
              <a:ext cx="1410312" cy="1099487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B1B5911-6C98-9B4B-A721-98E6A8115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269" t="15952" r="48862"/>
            <a:stretch/>
          </p:blipFill>
          <p:spPr>
            <a:xfrm>
              <a:off x="12882134" y="6271078"/>
              <a:ext cx="2194560" cy="1743123"/>
            </a:xfrm>
            <a:prstGeom prst="rect">
              <a:avLst/>
            </a:prstGeom>
          </p:spPr>
        </p:pic>
        <p:cxnSp>
          <p:nvCxnSpPr>
            <p:cNvPr id="19" name="直线箭头连接符 18">
              <a:extLst>
                <a:ext uri="{FF2B5EF4-FFF2-40B4-BE49-F238E27FC236}">
                  <a16:creationId xmlns:a16="http://schemas.microsoft.com/office/drawing/2014/main" id="{4F0D6DE1-05A1-244D-9A3F-26843D6745E4}"/>
                </a:ext>
              </a:extLst>
            </p:cNvPr>
            <p:cNvCxnSpPr>
              <a:cxnSpLocks/>
            </p:cNvCxnSpPr>
            <p:nvPr/>
          </p:nvCxnSpPr>
          <p:spPr>
            <a:xfrm>
              <a:off x="15294164" y="5903552"/>
              <a:ext cx="548530" cy="0"/>
            </a:xfrm>
            <a:prstGeom prst="straightConnector1">
              <a:avLst/>
            </a:prstGeom>
            <a:ln w="38100">
              <a:solidFill>
                <a:srgbClr val="3C44E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55465FD-CAA0-1347-8363-6C4BCA853B6A}"/>
                </a:ext>
              </a:extLst>
            </p:cNvPr>
            <p:cNvSpPr txBox="1"/>
            <p:nvPr/>
          </p:nvSpPr>
          <p:spPr>
            <a:xfrm>
              <a:off x="17218524" y="5383066"/>
              <a:ext cx="1486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N models</a:t>
              </a:r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F463EE56-85E1-0344-B29A-EE0CA1637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5852047" y="5376308"/>
              <a:ext cx="1392568" cy="1112797"/>
            </a:xfrm>
            <a:prstGeom prst="rect">
              <a:avLst/>
            </a:prstGeom>
          </p:spPr>
        </p:pic>
        <p:cxnSp>
          <p:nvCxnSpPr>
            <p:cNvPr id="185" name="直线箭头连接符 184">
              <a:extLst>
                <a:ext uri="{FF2B5EF4-FFF2-40B4-BE49-F238E27FC236}">
                  <a16:creationId xmlns:a16="http://schemas.microsoft.com/office/drawing/2014/main" id="{AA1990D3-5A27-8942-8C7A-DF496A0754A2}"/>
                </a:ext>
              </a:extLst>
            </p:cNvPr>
            <p:cNvCxnSpPr>
              <a:cxnSpLocks/>
            </p:cNvCxnSpPr>
            <p:nvPr/>
          </p:nvCxnSpPr>
          <p:spPr>
            <a:xfrm>
              <a:off x="15294164" y="7035062"/>
              <a:ext cx="54853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线箭头连接符 189">
              <a:extLst>
                <a:ext uri="{FF2B5EF4-FFF2-40B4-BE49-F238E27FC236}">
                  <a16:creationId xmlns:a16="http://schemas.microsoft.com/office/drawing/2014/main" id="{BF46EC9F-5A1C-3E46-99E9-6D22D50F57E2}"/>
                </a:ext>
              </a:extLst>
            </p:cNvPr>
            <p:cNvCxnSpPr>
              <a:cxnSpLocks/>
            </p:cNvCxnSpPr>
            <p:nvPr/>
          </p:nvCxnSpPr>
          <p:spPr>
            <a:xfrm>
              <a:off x="17337644" y="5932706"/>
              <a:ext cx="806269" cy="0"/>
            </a:xfrm>
            <a:prstGeom prst="straightConnector1">
              <a:avLst/>
            </a:prstGeom>
            <a:ln w="38100">
              <a:solidFill>
                <a:srgbClr val="3C44E4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线箭头连接符 191">
              <a:extLst>
                <a:ext uri="{FF2B5EF4-FFF2-40B4-BE49-F238E27FC236}">
                  <a16:creationId xmlns:a16="http://schemas.microsoft.com/office/drawing/2014/main" id="{5DF7D660-2F20-E141-835C-06054C839632}"/>
                </a:ext>
              </a:extLst>
            </p:cNvPr>
            <p:cNvCxnSpPr>
              <a:cxnSpLocks/>
            </p:cNvCxnSpPr>
            <p:nvPr/>
          </p:nvCxnSpPr>
          <p:spPr>
            <a:xfrm>
              <a:off x="18141020" y="5927347"/>
              <a:ext cx="912503" cy="887966"/>
            </a:xfrm>
            <a:prstGeom prst="straightConnector1">
              <a:avLst/>
            </a:prstGeom>
            <a:ln w="38100">
              <a:solidFill>
                <a:srgbClr val="3C44E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线箭头连接符 194">
              <a:extLst>
                <a:ext uri="{FF2B5EF4-FFF2-40B4-BE49-F238E27FC236}">
                  <a16:creationId xmlns:a16="http://schemas.microsoft.com/office/drawing/2014/main" id="{E6D8B808-AED4-F941-8943-AE4020D7326D}"/>
                </a:ext>
              </a:extLst>
            </p:cNvPr>
            <p:cNvCxnSpPr>
              <a:cxnSpLocks/>
            </p:cNvCxnSpPr>
            <p:nvPr/>
          </p:nvCxnSpPr>
          <p:spPr>
            <a:xfrm>
              <a:off x="17336527" y="7052290"/>
              <a:ext cx="1716996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线箭头连接符 196">
              <a:extLst>
                <a:ext uri="{FF2B5EF4-FFF2-40B4-BE49-F238E27FC236}">
                  <a16:creationId xmlns:a16="http://schemas.microsoft.com/office/drawing/2014/main" id="{FECE1DA7-E16D-9940-AA0E-B04D8A4848BF}"/>
                </a:ext>
              </a:extLst>
            </p:cNvPr>
            <p:cNvCxnSpPr>
              <a:cxnSpLocks/>
            </p:cNvCxnSpPr>
            <p:nvPr/>
          </p:nvCxnSpPr>
          <p:spPr>
            <a:xfrm>
              <a:off x="17336527" y="8146771"/>
              <a:ext cx="804493" cy="10237"/>
            </a:xfrm>
            <a:prstGeom prst="straightConnector1">
              <a:avLst/>
            </a:prstGeom>
            <a:ln w="38100">
              <a:solidFill>
                <a:srgbClr val="D468C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线箭头连接符 198">
              <a:extLst>
                <a:ext uri="{FF2B5EF4-FFF2-40B4-BE49-F238E27FC236}">
                  <a16:creationId xmlns:a16="http://schemas.microsoft.com/office/drawing/2014/main" id="{800CFCEC-D493-3946-B53D-2E578D4DA2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41020" y="7296467"/>
              <a:ext cx="912503" cy="860541"/>
            </a:xfrm>
            <a:prstGeom prst="straightConnector1">
              <a:avLst/>
            </a:prstGeom>
            <a:ln w="38100">
              <a:solidFill>
                <a:srgbClr val="D468C3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矩形 206">
              <a:extLst>
                <a:ext uri="{FF2B5EF4-FFF2-40B4-BE49-F238E27FC236}">
                  <a16:creationId xmlns:a16="http://schemas.microsoft.com/office/drawing/2014/main" id="{6AA7106C-DE63-2548-AF62-3F2A22D00E70}"/>
                </a:ext>
              </a:extLst>
            </p:cNvPr>
            <p:cNvSpPr/>
            <p:nvPr/>
          </p:nvSpPr>
          <p:spPr>
            <a:xfrm>
              <a:off x="17244615" y="6611636"/>
              <a:ext cx="14686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N passes</a:t>
              </a:r>
              <a:endParaRPr lang="en-GB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4" name="图片 213">
              <a:extLst>
                <a:ext uri="{FF2B5EF4-FFF2-40B4-BE49-F238E27FC236}">
                  <a16:creationId xmlns:a16="http://schemas.microsoft.com/office/drawing/2014/main" id="{9D9B74AF-379D-B44B-8296-704C9BAC5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866447" y="6512538"/>
              <a:ext cx="1383930" cy="1108846"/>
            </a:xfrm>
            <a:prstGeom prst="rect">
              <a:avLst/>
            </a:prstGeom>
          </p:spPr>
        </p:pic>
        <p:pic>
          <p:nvPicPr>
            <p:cNvPr id="215" name="图片 214">
              <a:extLst>
                <a:ext uri="{FF2B5EF4-FFF2-40B4-BE49-F238E27FC236}">
                  <a16:creationId xmlns:a16="http://schemas.microsoft.com/office/drawing/2014/main" id="{3A3760FC-1367-BF41-A3C1-ECBCC6E6B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5867629" y="7633442"/>
              <a:ext cx="1360397" cy="1060573"/>
            </a:xfrm>
            <a:prstGeom prst="rect">
              <a:avLst/>
            </a:prstGeom>
          </p:spPr>
        </p:pic>
        <p:cxnSp>
          <p:nvCxnSpPr>
            <p:cNvPr id="216" name="直线箭头连接符 215">
              <a:extLst>
                <a:ext uri="{FF2B5EF4-FFF2-40B4-BE49-F238E27FC236}">
                  <a16:creationId xmlns:a16="http://schemas.microsoft.com/office/drawing/2014/main" id="{E10A7A61-1812-6C4C-9882-F0937258AFBE}"/>
                </a:ext>
              </a:extLst>
            </p:cNvPr>
            <p:cNvCxnSpPr>
              <a:cxnSpLocks/>
            </p:cNvCxnSpPr>
            <p:nvPr/>
          </p:nvCxnSpPr>
          <p:spPr>
            <a:xfrm>
              <a:off x="15297465" y="8126134"/>
              <a:ext cx="556585" cy="6042"/>
            </a:xfrm>
            <a:prstGeom prst="straightConnector1">
              <a:avLst/>
            </a:prstGeom>
            <a:ln w="38100">
              <a:solidFill>
                <a:srgbClr val="D468C3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1" name="直线箭头连接符 220">
            <a:extLst>
              <a:ext uri="{FF2B5EF4-FFF2-40B4-BE49-F238E27FC236}">
                <a16:creationId xmlns:a16="http://schemas.microsoft.com/office/drawing/2014/main" id="{D91390D5-EF11-6F4F-BB9D-DE2A0139D1C4}"/>
              </a:ext>
            </a:extLst>
          </p:cNvPr>
          <p:cNvCxnSpPr>
            <a:cxnSpLocks/>
          </p:cNvCxnSpPr>
          <p:nvPr/>
        </p:nvCxnSpPr>
        <p:spPr>
          <a:xfrm>
            <a:off x="15106504" y="10582840"/>
            <a:ext cx="601741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1" name="组合 250">
            <a:extLst>
              <a:ext uri="{FF2B5EF4-FFF2-40B4-BE49-F238E27FC236}">
                <a16:creationId xmlns:a16="http://schemas.microsoft.com/office/drawing/2014/main" id="{D1C838FB-DCD2-2F4F-BDF2-00F3F5C78EF3}"/>
              </a:ext>
            </a:extLst>
          </p:cNvPr>
          <p:cNvGrpSpPr/>
          <p:nvPr/>
        </p:nvGrpSpPr>
        <p:grpSpPr>
          <a:xfrm>
            <a:off x="24751093" y="7876107"/>
            <a:ext cx="4113824" cy="2259216"/>
            <a:chOff x="24727304" y="6553520"/>
            <a:chExt cx="4113824" cy="2259216"/>
          </a:xfrm>
        </p:grpSpPr>
        <p:cxnSp>
          <p:nvCxnSpPr>
            <p:cNvPr id="63" name="直线连接符 62">
              <a:extLst>
                <a:ext uri="{FF2B5EF4-FFF2-40B4-BE49-F238E27FC236}">
                  <a16:creationId xmlns:a16="http://schemas.microsoft.com/office/drawing/2014/main" id="{732031FF-52C4-4348-8375-C2467B8502B5}"/>
                </a:ext>
              </a:extLst>
            </p:cNvPr>
            <p:cNvCxnSpPr>
              <a:cxnSpLocks/>
            </p:cNvCxnSpPr>
            <p:nvPr/>
          </p:nvCxnSpPr>
          <p:spPr>
            <a:xfrm>
              <a:off x="24727304" y="6553520"/>
              <a:ext cx="395777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直线连接符 63">
              <a:extLst>
                <a:ext uri="{FF2B5EF4-FFF2-40B4-BE49-F238E27FC236}">
                  <a16:creationId xmlns:a16="http://schemas.microsoft.com/office/drawing/2014/main" id="{AF722671-4FAB-ED4D-A377-1B2061148720}"/>
                </a:ext>
              </a:extLst>
            </p:cNvPr>
            <p:cNvCxnSpPr>
              <a:cxnSpLocks/>
            </p:cNvCxnSpPr>
            <p:nvPr/>
          </p:nvCxnSpPr>
          <p:spPr>
            <a:xfrm>
              <a:off x="24751697" y="7235593"/>
              <a:ext cx="393338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直线连接符 64">
              <a:extLst>
                <a:ext uri="{FF2B5EF4-FFF2-40B4-BE49-F238E27FC236}">
                  <a16:creationId xmlns:a16="http://schemas.microsoft.com/office/drawing/2014/main" id="{0BEC2A09-C2A6-B241-9CCE-EC615587370B}"/>
                </a:ext>
              </a:extLst>
            </p:cNvPr>
            <p:cNvCxnSpPr>
              <a:cxnSpLocks/>
            </p:cNvCxnSpPr>
            <p:nvPr/>
          </p:nvCxnSpPr>
          <p:spPr>
            <a:xfrm>
              <a:off x="24759861" y="7983029"/>
              <a:ext cx="392521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直线连接符 65">
              <a:extLst>
                <a:ext uri="{FF2B5EF4-FFF2-40B4-BE49-F238E27FC236}">
                  <a16:creationId xmlns:a16="http://schemas.microsoft.com/office/drawing/2014/main" id="{E26E5152-7847-8E4D-BB3E-90C771CD7337}"/>
                </a:ext>
              </a:extLst>
            </p:cNvPr>
            <p:cNvCxnSpPr>
              <a:cxnSpLocks/>
            </p:cNvCxnSpPr>
            <p:nvPr/>
          </p:nvCxnSpPr>
          <p:spPr>
            <a:xfrm>
              <a:off x="24751697" y="8404953"/>
              <a:ext cx="3933381" cy="49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102AF166-784B-574F-927A-EB50FC4DE830}"/>
                </a:ext>
              </a:extLst>
            </p:cNvPr>
            <p:cNvSpPr txBox="1"/>
            <p:nvPr/>
          </p:nvSpPr>
          <p:spPr>
            <a:xfrm>
              <a:off x="25845819" y="6684949"/>
              <a:ext cx="102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Models</a:t>
              </a: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7996FD87-3ACD-8840-8083-7CFAEE051700}"/>
                </a:ext>
              </a:extLst>
            </p:cNvPr>
            <p:cNvSpPr txBox="1"/>
            <p:nvPr/>
          </p:nvSpPr>
          <p:spPr>
            <a:xfrm>
              <a:off x="26720249" y="6596205"/>
              <a:ext cx="10310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Forward</a:t>
              </a:r>
            </a:p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pass</a:t>
              </a: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FF41A6FD-D9F0-4546-85FA-45A936EBBAB2}"/>
                </a:ext>
              </a:extLst>
            </p:cNvPr>
            <p:cNvSpPr txBox="1"/>
            <p:nvPr/>
          </p:nvSpPr>
          <p:spPr>
            <a:xfrm>
              <a:off x="24727304" y="8009574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MC-dropout</a:t>
              </a: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87D6E5F2-849D-4247-8840-FA77804FCA06}"/>
                </a:ext>
              </a:extLst>
            </p:cNvPr>
            <p:cNvSpPr txBox="1"/>
            <p:nvPr/>
          </p:nvSpPr>
          <p:spPr>
            <a:xfrm>
              <a:off x="24727304" y="7305858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Deep</a:t>
              </a:r>
            </a:p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Ensembles</a:t>
              </a: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88DDBA63-2FDC-1149-87FF-C8F533AB4FBC}"/>
                </a:ext>
              </a:extLst>
            </p:cNvPr>
            <p:cNvSpPr txBox="1"/>
            <p:nvPr/>
          </p:nvSpPr>
          <p:spPr>
            <a:xfrm>
              <a:off x="26187473" y="7417363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0CFF2803-0199-3E48-891C-73A26B69EAA7}"/>
                </a:ext>
              </a:extLst>
            </p:cNvPr>
            <p:cNvSpPr txBox="1"/>
            <p:nvPr/>
          </p:nvSpPr>
          <p:spPr>
            <a:xfrm>
              <a:off x="27068901" y="741560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74" name="文本框 38">
              <a:extLst>
                <a:ext uri="{FF2B5EF4-FFF2-40B4-BE49-F238E27FC236}">
                  <a16:creationId xmlns:a16="http://schemas.microsoft.com/office/drawing/2014/main" id="{1020D9E3-AEF2-8747-B60F-24E3FEA38A89}"/>
                </a:ext>
              </a:extLst>
            </p:cNvPr>
            <p:cNvSpPr txBox="1"/>
            <p:nvPr/>
          </p:nvSpPr>
          <p:spPr>
            <a:xfrm>
              <a:off x="26204298" y="800515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cxnSp>
          <p:nvCxnSpPr>
            <p:cNvPr id="75" name="直线连接符 74">
              <a:extLst>
                <a:ext uri="{FF2B5EF4-FFF2-40B4-BE49-F238E27FC236}">
                  <a16:creationId xmlns:a16="http://schemas.microsoft.com/office/drawing/2014/main" id="{4A32B6DE-4DF9-6A48-A690-3C7B4850A9FE}"/>
                </a:ext>
              </a:extLst>
            </p:cNvPr>
            <p:cNvCxnSpPr>
              <a:cxnSpLocks/>
            </p:cNvCxnSpPr>
            <p:nvPr/>
          </p:nvCxnSpPr>
          <p:spPr>
            <a:xfrm>
              <a:off x="24759861" y="8812736"/>
              <a:ext cx="392521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A11B3E2A-A2C6-5741-A92C-59FE0DD6217C}"/>
                </a:ext>
              </a:extLst>
            </p:cNvPr>
            <p:cNvSpPr txBox="1"/>
            <p:nvPr/>
          </p:nvSpPr>
          <p:spPr>
            <a:xfrm>
              <a:off x="24733806" y="8406760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S-</a:t>
              </a:r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NeRF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(ours)</a:t>
              </a: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87A83E31-3608-7641-87FD-AB771A41A1B2}"/>
                </a:ext>
              </a:extLst>
            </p:cNvPr>
            <p:cNvSpPr txBox="1"/>
            <p:nvPr/>
          </p:nvSpPr>
          <p:spPr>
            <a:xfrm>
              <a:off x="26219533" y="842493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89D0DB6B-D262-7345-B8ED-ED6870BCE224}"/>
                </a:ext>
              </a:extLst>
            </p:cNvPr>
            <p:cNvSpPr txBox="1"/>
            <p:nvPr/>
          </p:nvSpPr>
          <p:spPr>
            <a:xfrm>
              <a:off x="27084931" y="840190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ADD22796-E735-9140-BDDB-7A1596B8CE3F}"/>
                </a:ext>
              </a:extLst>
            </p:cNvPr>
            <p:cNvSpPr txBox="1"/>
            <p:nvPr/>
          </p:nvSpPr>
          <p:spPr>
            <a:xfrm>
              <a:off x="27566420" y="6609477"/>
              <a:ext cx="12747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Time </a:t>
              </a:r>
            </a:p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6A9A81D9-A98C-9C4E-ACC2-E1158AEB9BAC}"/>
                </a:ext>
              </a:extLst>
            </p:cNvPr>
            <p:cNvSpPr txBox="1"/>
            <p:nvPr/>
          </p:nvSpPr>
          <p:spPr>
            <a:xfrm>
              <a:off x="27068901" y="799626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08383DD3-899B-A642-93C3-83D5FC0CE05A}"/>
                </a:ext>
              </a:extLst>
            </p:cNvPr>
            <p:cNvSpPr txBox="1"/>
            <p:nvPr/>
          </p:nvSpPr>
          <p:spPr>
            <a:xfrm>
              <a:off x="27980891" y="840418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CF87DEA2-C307-BE4D-BD64-542D6DBC0250}"/>
                </a:ext>
              </a:extLst>
            </p:cNvPr>
            <p:cNvSpPr txBox="1"/>
            <p:nvPr/>
          </p:nvSpPr>
          <p:spPr>
            <a:xfrm>
              <a:off x="27826347" y="7412724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N*N</a:t>
              </a: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E56C96A4-83B8-B34F-9E15-9D67845C3063}"/>
                </a:ext>
              </a:extLst>
            </p:cNvPr>
            <p:cNvSpPr txBox="1"/>
            <p:nvPr/>
          </p:nvSpPr>
          <p:spPr>
            <a:xfrm>
              <a:off x="27958749" y="8014865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254" name="文本框 253">
            <a:extLst>
              <a:ext uri="{FF2B5EF4-FFF2-40B4-BE49-F238E27FC236}">
                <a16:creationId xmlns:a16="http://schemas.microsoft.com/office/drawing/2014/main" id="{3F477B27-0E49-9D40-B1E8-FE0E51B4D111}"/>
              </a:ext>
            </a:extLst>
          </p:cNvPr>
          <p:cNvSpPr txBox="1"/>
          <p:nvPr/>
        </p:nvSpPr>
        <p:spPr>
          <a:xfrm>
            <a:off x="19801800" y="5534220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</a:p>
        </p:txBody>
      </p:sp>
      <p:sp>
        <p:nvSpPr>
          <p:cNvPr id="264" name="CuadroTexto 4">
            <a:extLst>
              <a:ext uri="{FF2B5EF4-FFF2-40B4-BE49-F238E27FC236}">
                <a16:creationId xmlns:a16="http://schemas.microsoft.com/office/drawing/2014/main" id="{2623889D-3DDA-C648-A533-86E7969ECD31}"/>
              </a:ext>
            </a:extLst>
          </p:cNvPr>
          <p:cNvSpPr txBox="1"/>
          <p:nvPr/>
        </p:nvSpPr>
        <p:spPr>
          <a:xfrm>
            <a:off x="771556" y="14761554"/>
            <a:ext cx="10757047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41" indent="-57154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any 5D input, they get single estimate for density and color</a:t>
            </a:r>
          </a:p>
        </p:txBody>
      </p:sp>
      <p:sp>
        <p:nvSpPr>
          <p:cNvPr id="267" name="矩形 266">
            <a:extLst>
              <a:ext uri="{FF2B5EF4-FFF2-40B4-BE49-F238E27FC236}">
                <a16:creationId xmlns:a16="http://schemas.microsoft.com/office/drawing/2014/main" id="{E846FCC0-3437-9143-A194-0152588280EF}"/>
              </a:ext>
            </a:extLst>
          </p:cNvPr>
          <p:cNvSpPr/>
          <p:nvPr/>
        </p:nvSpPr>
        <p:spPr>
          <a:xfrm>
            <a:off x="810139" y="14387303"/>
            <a:ext cx="3501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noProof="1">
                <a:latin typeface="Arial" panose="020B0604020202020204" pitchFamily="34" charset="0"/>
                <a:cs typeface="Arial" panose="020B0604020202020204" pitchFamily="34" charset="0"/>
              </a:rPr>
              <a:t>Deterministic NeRF</a:t>
            </a:r>
          </a:p>
        </p:txBody>
      </p:sp>
      <p:sp>
        <p:nvSpPr>
          <p:cNvPr id="268" name="CuadroTexto 4">
            <a:extLst>
              <a:ext uri="{FF2B5EF4-FFF2-40B4-BE49-F238E27FC236}">
                <a16:creationId xmlns:a16="http://schemas.microsoft.com/office/drawing/2014/main" id="{37D09BBA-698B-164E-AB0C-BF83987619B4}"/>
              </a:ext>
            </a:extLst>
          </p:cNvPr>
          <p:cNvSpPr txBox="1"/>
          <p:nvPr/>
        </p:nvSpPr>
        <p:spPr>
          <a:xfrm>
            <a:off x="11825486" y="14772251"/>
            <a:ext cx="1164142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41" indent="-57154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any 5D input, we estimate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for density and color</a:t>
            </a:r>
          </a:p>
        </p:txBody>
      </p:sp>
      <p:sp>
        <p:nvSpPr>
          <p:cNvPr id="269" name="矩形 268">
            <a:extLst>
              <a:ext uri="{FF2B5EF4-FFF2-40B4-BE49-F238E27FC236}">
                <a16:creationId xmlns:a16="http://schemas.microsoft.com/office/drawing/2014/main" id="{FFA7F9D0-AC79-0046-B675-DCB347758CA0}"/>
              </a:ext>
            </a:extLst>
          </p:cNvPr>
          <p:cNvSpPr/>
          <p:nvPr/>
        </p:nvSpPr>
        <p:spPr>
          <a:xfrm>
            <a:off x="11736604" y="14390527"/>
            <a:ext cx="3042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noProof="1">
                <a:latin typeface="Arial" panose="020B0604020202020204" pitchFamily="34" charset="0"/>
                <a:cs typeface="Arial" panose="020B0604020202020204" pitchFamily="34" charset="0"/>
              </a:rPr>
              <a:t>Stochastic NeRF</a:t>
            </a:r>
          </a:p>
        </p:txBody>
      </p:sp>
      <p:sp>
        <p:nvSpPr>
          <p:cNvPr id="275" name="矩形 274">
            <a:extLst>
              <a:ext uri="{FF2B5EF4-FFF2-40B4-BE49-F238E27FC236}">
                <a16:creationId xmlns:a16="http://schemas.microsoft.com/office/drawing/2014/main" id="{3943C7D2-9070-D64E-BCB3-D69FD5A4C14C}"/>
              </a:ext>
            </a:extLst>
          </p:cNvPr>
          <p:cNvSpPr/>
          <p:nvPr/>
        </p:nvSpPr>
        <p:spPr>
          <a:xfrm>
            <a:off x="818193" y="18172944"/>
            <a:ext cx="5099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noProof="1">
                <a:latin typeface="Arial" panose="020B0604020202020204" pitchFamily="34" charset="0"/>
                <a:cs typeface="Arial" panose="020B0604020202020204" pitchFamily="34" charset="0"/>
              </a:rPr>
              <a:t>Learning process by S-NeRF</a:t>
            </a:r>
          </a:p>
        </p:txBody>
      </p:sp>
      <p:sp>
        <p:nvSpPr>
          <p:cNvPr id="276" name="矩形 275">
            <a:extLst>
              <a:ext uri="{FF2B5EF4-FFF2-40B4-BE49-F238E27FC236}">
                <a16:creationId xmlns:a16="http://schemas.microsoft.com/office/drawing/2014/main" id="{E92AFD0D-2D10-5949-B84F-5F9CB4D7DB63}"/>
              </a:ext>
            </a:extLst>
          </p:cNvPr>
          <p:cNvSpPr/>
          <p:nvPr/>
        </p:nvSpPr>
        <p:spPr>
          <a:xfrm>
            <a:off x="1065555" y="26602817"/>
            <a:ext cx="7749130" cy="2597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41" indent="-571541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For each coordinate along a camera ray with direction, a neural network predicts the parameters of the </a:t>
            </a:r>
            <a:r>
              <a:rPr lang="en-GB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en-GB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and density distributions</a:t>
            </a:r>
          </a:p>
        </p:txBody>
      </p:sp>
      <p:sp>
        <p:nvSpPr>
          <p:cNvPr id="277" name="矩形 276">
            <a:extLst>
              <a:ext uri="{FF2B5EF4-FFF2-40B4-BE49-F238E27FC236}">
                <a16:creationId xmlns:a16="http://schemas.microsoft.com/office/drawing/2014/main" id="{C58EB8E5-9DEA-C347-9DEA-07B357290178}"/>
              </a:ext>
            </a:extLst>
          </p:cNvPr>
          <p:cNvSpPr/>
          <p:nvPr/>
        </p:nvSpPr>
        <p:spPr>
          <a:xfrm>
            <a:off x="9534817" y="26558576"/>
            <a:ext cx="6057397" cy="261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41" indent="-571541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For each spatial-location, we sample and generate a set of radiance-density trajectories from the previous distributions</a:t>
            </a:r>
          </a:p>
        </p:txBody>
      </p:sp>
      <p:sp>
        <p:nvSpPr>
          <p:cNvPr id="279" name="矩形 278">
            <a:extLst>
              <a:ext uri="{FF2B5EF4-FFF2-40B4-BE49-F238E27FC236}">
                <a16:creationId xmlns:a16="http://schemas.microsoft.com/office/drawing/2014/main" id="{020C83D8-52D0-C04B-A815-E8F9ECA3DC95}"/>
              </a:ext>
            </a:extLst>
          </p:cNvPr>
          <p:cNvSpPr/>
          <p:nvPr/>
        </p:nvSpPr>
        <p:spPr>
          <a:xfrm>
            <a:off x="16093990" y="26558576"/>
            <a:ext cx="6467005" cy="3244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41" indent="-571541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The volume rendering equations are then used to estimate the RGB values for each trajectory and compute the log-likelihood for a given pixel </a:t>
            </a:r>
            <a:r>
              <a:rPr lang="en-GB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endParaRPr lang="en-GB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0" name="Conector recto 90">
            <a:extLst>
              <a:ext uri="{FF2B5EF4-FFF2-40B4-BE49-F238E27FC236}">
                <a16:creationId xmlns:a16="http://schemas.microsoft.com/office/drawing/2014/main" id="{A0C774A6-8F1F-434E-8F8C-F4F63359EC13}"/>
              </a:ext>
            </a:extLst>
          </p:cNvPr>
          <p:cNvCxnSpPr>
            <a:cxnSpLocks/>
          </p:cNvCxnSpPr>
          <p:nvPr/>
        </p:nvCxnSpPr>
        <p:spPr>
          <a:xfrm>
            <a:off x="23264710" y="13539278"/>
            <a:ext cx="0" cy="16359796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5" name="Conector recto 90">
            <a:extLst>
              <a:ext uri="{FF2B5EF4-FFF2-40B4-BE49-F238E27FC236}">
                <a16:creationId xmlns:a16="http://schemas.microsoft.com/office/drawing/2014/main" id="{2F9D95DF-77D6-6340-B469-7ED64D0DB0EA}"/>
              </a:ext>
            </a:extLst>
          </p:cNvPr>
          <p:cNvCxnSpPr>
            <a:cxnSpLocks/>
          </p:cNvCxnSpPr>
          <p:nvPr/>
        </p:nvCxnSpPr>
        <p:spPr>
          <a:xfrm>
            <a:off x="23264710" y="13568454"/>
            <a:ext cx="5917000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0" name="Conector recto 90">
            <a:extLst>
              <a:ext uri="{FF2B5EF4-FFF2-40B4-BE49-F238E27FC236}">
                <a16:creationId xmlns:a16="http://schemas.microsoft.com/office/drawing/2014/main" id="{80CCCEF2-7AC5-B64B-A99E-02082DD41679}"/>
              </a:ext>
            </a:extLst>
          </p:cNvPr>
          <p:cNvCxnSpPr>
            <a:cxnSpLocks/>
          </p:cNvCxnSpPr>
          <p:nvPr/>
        </p:nvCxnSpPr>
        <p:spPr>
          <a:xfrm>
            <a:off x="29181710" y="4470400"/>
            <a:ext cx="0" cy="9068878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3" name="Conector recto 90">
            <a:extLst>
              <a:ext uri="{FF2B5EF4-FFF2-40B4-BE49-F238E27FC236}">
                <a16:creationId xmlns:a16="http://schemas.microsoft.com/office/drawing/2014/main" id="{3CC061C3-A973-EB4D-B195-60FA81E79A2F}"/>
              </a:ext>
            </a:extLst>
          </p:cNvPr>
          <p:cNvCxnSpPr>
            <a:cxnSpLocks/>
          </p:cNvCxnSpPr>
          <p:nvPr/>
        </p:nvCxnSpPr>
        <p:spPr>
          <a:xfrm>
            <a:off x="29181710" y="4470400"/>
            <a:ext cx="13258188" cy="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5" name="Conector recto 90">
            <a:extLst>
              <a:ext uri="{FF2B5EF4-FFF2-40B4-BE49-F238E27FC236}">
                <a16:creationId xmlns:a16="http://schemas.microsoft.com/office/drawing/2014/main" id="{8AAD3254-C68C-144B-A5FD-6FB75AAF1528}"/>
              </a:ext>
            </a:extLst>
          </p:cNvPr>
          <p:cNvCxnSpPr>
            <a:cxnSpLocks/>
          </p:cNvCxnSpPr>
          <p:nvPr/>
        </p:nvCxnSpPr>
        <p:spPr>
          <a:xfrm>
            <a:off x="42439898" y="4470400"/>
            <a:ext cx="28901" cy="25463293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9" name="Conector recto 90">
            <a:extLst>
              <a:ext uri="{FF2B5EF4-FFF2-40B4-BE49-F238E27FC236}">
                <a16:creationId xmlns:a16="http://schemas.microsoft.com/office/drawing/2014/main" id="{E6F5C66C-4E17-4D40-8C9C-7ECA25EC9379}"/>
              </a:ext>
            </a:extLst>
          </p:cNvPr>
          <p:cNvCxnSpPr>
            <a:cxnSpLocks/>
          </p:cNvCxnSpPr>
          <p:nvPr/>
        </p:nvCxnSpPr>
        <p:spPr>
          <a:xfrm flipV="1">
            <a:off x="23252762" y="29899074"/>
            <a:ext cx="19187136" cy="757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1" name="CuadroTexto 57">
            <a:extLst>
              <a:ext uri="{FF2B5EF4-FFF2-40B4-BE49-F238E27FC236}">
                <a16:creationId xmlns:a16="http://schemas.microsoft.com/office/drawing/2014/main" id="{42A3B032-C6EC-6E4B-9C9F-7F0ED4711FDE}"/>
              </a:ext>
            </a:extLst>
          </p:cNvPr>
          <p:cNvSpPr txBox="1"/>
          <p:nvPr/>
        </p:nvSpPr>
        <p:spPr>
          <a:xfrm>
            <a:off x="29753072" y="5241650"/>
            <a:ext cx="11821398" cy="2098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41" indent="-57154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LLFF benchmark dataset (indoor &amp; outdoor scenes)</a:t>
            </a:r>
          </a:p>
          <a:p>
            <a:pPr marL="571541" indent="-57154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Evaluation Metrics on Uncertainty estimation </a:t>
            </a:r>
          </a:p>
          <a:p>
            <a:pPr marL="571541" indent="-571541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矩形 302">
            <a:extLst>
              <a:ext uri="{FF2B5EF4-FFF2-40B4-BE49-F238E27FC236}">
                <a16:creationId xmlns:a16="http://schemas.microsoft.com/office/drawing/2014/main" id="{D8C17A10-14CF-CE41-AC7B-DA27D207E67D}"/>
              </a:ext>
            </a:extLst>
          </p:cNvPr>
          <p:cNvSpPr/>
          <p:nvPr/>
        </p:nvSpPr>
        <p:spPr>
          <a:xfrm>
            <a:off x="35623430" y="6749487"/>
            <a:ext cx="6522402" cy="1391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Image quality (SSIM, LPIPS)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Rendering time</a:t>
            </a:r>
          </a:p>
        </p:txBody>
      </p:sp>
      <p:sp>
        <p:nvSpPr>
          <p:cNvPr id="304" name="矩形 303">
            <a:extLst>
              <a:ext uri="{FF2B5EF4-FFF2-40B4-BE49-F238E27FC236}">
                <a16:creationId xmlns:a16="http://schemas.microsoft.com/office/drawing/2014/main" id="{618234D8-5E23-B646-A9A1-B62ABD50CAB5}"/>
              </a:ext>
            </a:extLst>
          </p:cNvPr>
          <p:cNvSpPr/>
          <p:nvPr/>
        </p:nvSpPr>
        <p:spPr>
          <a:xfrm>
            <a:off x="29212596" y="6742200"/>
            <a:ext cx="6458036" cy="1405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Negative log-likelihood (NLL) 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MSE-Uncertainty correlation</a:t>
            </a:r>
          </a:p>
        </p:txBody>
      </p:sp>
      <p:sp>
        <p:nvSpPr>
          <p:cNvPr id="305" name="Rectángulo 6">
            <a:extLst>
              <a:ext uri="{FF2B5EF4-FFF2-40B4-BE49-F238E27FC236}">
                <a16:creationId xmlns:a16="http://schemas.microsoft.com/office/drawing/2014/main" id="{3DF924C4-B20D-A44B-9C7B-DFD883041BF2}"/>
              </a:ext>
            </a:extLst>
          </p:cNvPr>
          <p:cNvSpPr/>
          <p:nvPr/>
        </p:nvSpPr>
        <p:spPr>
          <a:xfrm>
            <a:off x="35106209" y="8628445"/>
            <a:ext cx="1294957" cy="386277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Rectángulo 6">
            <a:extLst>
              <a:ext uri="{FF2B5EF4-FFF2-40B4-BE49-F238E27FC236}">
                <a16:creationId xmlns:a16="http://schemas.microsoft.com/office/drawing/2014/main" id="{A5F71555-614A-8F44-A228-6DFA7B9249F5}"/>
              </a:ext>
            </a:extLst>
          </p:cNvPr>
          <p:cNvSpPr/>
          <p:nvPr/>
        </p:nvSpPr>
        <p:spPr>
          <a:xfrm>
            <a:off x="40343352" y="8644851"/>
            <a:ext cx="1294957" cy="384637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Rectángulo 6">
            <a:extLst>
              <a:ext uri="{FF2B5EF4-FFF2-40B4-BE49-F238E27FC236}">
                <a16:creationId xmlns:a16="http://schemas.microsoft.com/office/drawing/2014/main" id="{C099437E-8031-6C4E-818A-227402D134C4}"/>
              </a:ext>
            </a:extLst>
          </p:cNvPr>
          <p:cNvSpPr/>
          <p:nvPr/>
        </p:nvSpPr>
        <p:spPr>
          <a:xfrm>
            <a:off x="32244925" y="14910523"/>
            <a:ext cx="1573192" cy="405462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9" name="Rectángulo 6">
            <a:extLst>
              <a:ext uri="{FF2B5EF4-FFF2-40B4-BE49-F238E27FC236}">
                <a16:creationId xmlns:a16="http://schemas.microsoft.com/office/drawing/2014/main" id="{88E22E9D-7F99-A847-9E38-F7D6D254C387}"/>
              </a:ext>
            </a:extLst>
          </p:cNvPr>
          <p:cNvSpPr/>
          <p:nvPr/>
        </p:nvSpPr>
        <p:spPr>
          <a:xfrm>
            <a:off x="40505233" y="14887988"/>
            <a:ext cx="1480337" cy="405462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3" name="图片 312">
            <a:extLst>
              <a:ext uri="{FF2B5EF4-FFF2-40B4-BE49-F238E27FC236}">
                <a16:creationId xmlns:a16="http://schemas.microsoft.com/office/drawing/2014/main" id="{59755510-402F-EE48-B4B2-7AED651724F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434130" y="21899632"/>
            <a:ext cx="13258185" cy="6380626"/>
          </a:xfrm>
          <a:prstGeom prst="rect">
            <a:avLst/>
          </a:prstGeom>
        </p:spPr>
      </p:pic>
      <p:sp>
        <p:nvSpPr>
          <p:cNvPr id="316" name="文本框 315">
            <a:extLst>
              <a:ext uri="{FF2B5EF4-FFF2-40B4-BE49-F238E27FC236}">
                <a16:creationId xmlns:a16="http://schemas.microsoft.com/office/drawing/2014/main" id="{272CFBEA-9392-EF45-90F9-58ACA43A9475}"/>
              </a:ext>
            </a:extLst>
          </p:cNvPr>
          <p:cNvSpPr txBox="1"/>
          <p:nvPr/>
        </p:nvSpPr>
        <p:spPr>
          <a:xfrm>
            <a:off x="23452934" y="19318519"/>
            <a:ext cx="115388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Compared with current general methods: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系统字体常规体"/>
              <a:buChar char="○"/>
            </a:pP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Better uncertainty estimation performance (</a:t>
            </a:r>
            <a:r>
              <a:rPr lang="en-GB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914400" lvl="1" indent="-457200">
              <a:buFont typeface="系统字体常规体"/>
              <a:buChar char="○"/>
            </a:pP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系统字体常规体"/>
              <a:buChar char="○"/>
            </a:pP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Estimated uncertainty correlate better to predicted error (</a:t>
            </a:r>
            <a:r>
              <a:rPr lang="en-US" altLang="zh-CN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17" name="矩形 316">
            <a:extLst>
              <a:ext uri="{FF2B5EF4-FFF2-40B4-BE49-F238E27FC236}">
                <a16:creationId xmlns:a16="http://schemas.microsoft.com/office/drawing/2014/main" id="{B5DFABB3-30CB-F041-ADBD-0871081BC652}"/>
              </a:ext>
            </a:extLst>
          </p:cNvPr>
          <p:cNvSpPr/>
          <p:nvPr/>
        </p:nvSpPr>
        <p:spPr>
          <a:xfrm>
            <a:off x="35081139" y="20246718"/>
            <a:ext cx="73797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系统字体常规体"/>
              <a:buChar char="○"/>
            </a:pP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Comparable image quality (</a:t>
            </a:r>
            <a:r>
              <a:rPr lang="en-US" altLang="zh-CN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1" indent="-457200">
              <a:buFont typeface="系统字体常规体"/>
              <a:buChar char="○"/>
            </a:pPr>
            <a:endParaRPr lang="en-GB" altLang="zh-CN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系统字体常规体"/>
              <a:buChar char="○"/>
            </a:pPr>
            <a:r>
              <a:rPr lang="en-GB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Less rendering time (</a:t>
            </a:r>
            <a:r>
              <a:rPr lang="en-GB" altLang="zh-CN" sz="3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en-GB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18" name="矩形 317">
            <a:extLst>
              <a:ext uri="{FF2B5EF4-FFF2-40B4-BE49-F238E27FC236}">
                <a16:creationId xmlns:a16="http://schemas.microsoft.com/office/drawing/2014/main" id="{A3AB83BC-6298-0543-BDDF-2B547FAC7E4F}"/>
              </a:ext>
            </a:extLst>
          </p:cNvPr>
          <p:cNvSpPr/>
          <p:nvPr/>
        </p:nvSpPr>
        <p:spPr>
          <a:xfrm>
            <a:off x="23984842" y="28351002"/>
            <a:ext cx="134555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系统字体常规体"/>
              <a:buChar char="○"/>
            </a:pPr>
            <a:r>
              <a:rPr lang="en-GB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Correctly estimate uncertainty for </a:t>
            </a:r>
            <a:r>
              <a:rPr lang="en-GB" altLang="zh-CN" sz="3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unobserved region</a:t>
            </a:r>
          </a:p>
          <a:p>
            <a:pPr marL="914400" lvl="1" indent="-457200">
              <a:buFont typeface="系统字体常规体"/>
              <a:buChar char="○"/>
            </a:pPr>
            <a:endParaRPr lang="en-GB" altLang="zh-CN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系统字体常规体"/>
              <a:buChar char="○"/>
            </a:pP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Estimate uncertainty for 3D geometry such as Depth-Uncertainty </a:t>
            </a:r>
          </a:p>
        </p:txBody>
      </p:sp>
      <p:sp>
        <p:nvSpPr>
          <p:cNvPr id="321" name="椭圆 320">
            <a:extLst>
              <a:ext uri="{FF2B5EF4-FFF2-40B4-BE49-F238E27FC236}">
                <a16:creationId xmlns:a16="http://schemas.microsoft.com/office/drawing/2014/main" id="{73B88490-867F-3D46-A24E-916D70ACF981}"/>
              </a:ext>
            </a:extLst>
          </p:cNvPr>
          <p:cNvSpPr/>
          <p:nvPr/>
        </p:nvSpPr>
        <p:spPr>
          <a:xfrm>
            <a:off x="35161255" y="21762833"/>
            <a:ext cx="501114" cy="2097499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ys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椭圆 321">
            <a:extLst>
              <a:ext uri="{FF2B5EF4-FFF2-40B4-BE49-F238E27FC236}">
                <a16:creationId xmlns:a16="http://schemas.microsoft.com/office/drawing/2014/main" id="{EF88AB6E-F777-9D4C-8761-92C7D56C48C8}"/>
              </a:ext>
            </a:extLst>
          </p:cNvPr>
          <p:cNvSpPr/>
          <p:nvPr/>
        </p:nvSpPr>
        <p:spPr>
          <a:xfrm>
            <a:off x="35169518" y="23903989"/>
            <a:ext cx="501114" cy="2003140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ys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椭圆 322">
            <a:extLst>
              <a:ext uri="{FF2B5EF4-FFF2-40B4-BE49-F238E27FC236}">
                <a16:creationId xmlns:a16="http://schemas.microsoft.com/office/drawing/2014/main" id="{A9AEA630-3952-7746-AF6E-700FF19CFECA}"/>
              </a:ext>
            </a:extLst>
          </p:cNvPr>
          <p:cNvSpPr/>
          <p:nvPr/>
        </p:nvSpPr>
        <p:spPr>
          <a:xfrm>
            <a:off x="35169518" y="25890234"/>
            <a:ext cx="501114" cy="2003140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ys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3320A15-A63F-4D41-BB52-89FF8B98A824}"/>
              </a:ext>
            </a:extLst>
          </p:cNvPr>
          <p:cNvSpPr txBox="1"/>
          <p:nvPr/>
        </p:nvSpPr>
        <p:spPr>
          <a:xfrm>
            <a:off x="977443" y="5519872"/>
            <a:ext cx="1947969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Input images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CF6F81C0-0C5E-0646-91E0-0AB2473C7E4C}"/>
              </a:ext>
            </a:extLst>
          </p:cNvPr>
          <p:cNvSpPr txBox="1"/>
          <p:nvPr/>
        </p:nvSpPr>
        <p:spPr>
          <a:xfrm>
            <a:off x="4253253" y="5578468"/>
            <a:ext cx="2289409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Optimize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CC15FABB-0CB9-6F44-9277-62F125F530FB}"/>
              </a:ext>
            </a:extLst>
          </p:cNvPr>
          <p:cNvSpPr txBox="1"/>
          <p:nvPr/>
        </p:nvSpPr>
        <p:spPr>
          <a:xfrm>
            <a:off x="8067658" y="5578101"/>
            <a:ext cx="2874505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Render novel views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BDC9452-643C-AE47-8D8C-2B5A61ED0B9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6117" y="15431086"/>
            <a:ext cx="10397475" cy="1797095"/>
          </a:xfrm>
          <a:prstGeom prst="rect">
            <a:avLst/>
          </a:prstGeom>
        </p:spPr>
      </p:pic>
      <p:sp>
        <p:nvSpPr>
          <p:cNvPr id="130" name="右大括号 129">
            <a:extLst>
              <a:ext uri="{FF2B5EF4-FFF2-40B4-BE49-F238E27FC236}">
                <a16:creationId xmlns:a16="http://schemas.microsoft.com/office/drawing/2014/main" id="{91217591-6E80-EB47-9E58-1FDC6A7A6D7B}"/>
              </a:ext>
            </a:extLst>
          </p:cNvPr>
          <p:cNvSpPr/>
          <p:nvPr/>
        </p:nvSpPr>
        <p:spPr>
          <a:xfrm rot="5400000">
            <a:off x="2338164" y="15843684"/>
            <a:ext cx="187450" cy="142140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右大括号 130">
            <a:extLst>
              <a:ext uri="{FF2B5EF4-FFF2-40B4-BE49-F238E27FC236}">
                <a16:creationId xmlns:a16="http://schemas.microsoft.com/office/drawing/2014/main" id="{4B2FB0A4-0DC3-8142-B41F-0070AB48DB78}"/>
              </a:ext>
            </a:extLst>
          </p:cNvPr>
          <p:cNvSpPr/>
          <p:nvPr/>
        </p:nvSpPr>
        <p:spPr>
          <a:xfrm rot="5400000">
            <a:off x="3740898" y="16055845"/>
            <a:ext cx="173564" cy="101096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DC34F8BD-DE2F-9A47-9D70-D6A41C97A7CC}"/>
              </a:ext>
            </a:extLst>
          </p:cNvPr>
          <p:cNvSpPr txBox="1"/>
          <p:nvPr/>
        </p:nvSpPr>
        <p:spPr>
          <a:xfrm>
            <a:off x="1825602" y="16765242"/>
            <a:ext cx="1247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Spatial 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0F3053AF-8063-A844-A823-4343EFE0F8D3}"/>
              </a:ext>
            </a:extLst>
          </p:cNvPr>
          <p:cNvSpPr txBox="1"/>
          <p:nvPr/>
        </p:nvSpPr>
        <p:spPr>
          <a:xfrm>
            <a:off x="3164666" y="16764064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</a:p>
        </p:txBody>
      </p:sp>
      <p:sp>
        <p:nvSpPr>
          <p:cNvPr id="139" name="右大括号 138">
            <a:extLst>
              <a:ext uri="{FF2B5EF4-FFF2-40B4-BE49-F238E27FC236}">
                <a16:creationId xmlns:a16="http://schemas.microsoft.com/office/drawing/2014/main" id="{2A47A29E-FEEA-8941-9EE3-06CF807299AA}"/>
              </a:ext>
            </a:extLst>
          </p:cNvPr>
          <p:cNvSpPr/>
          <p:nvPr/>
        </p:nvSpPr>
        <p:spPr>
          <a:xfrm rot="5400000">
            <a:off x="9464846" y="15823119"/>
            <a:ext cx="187450" cy="148777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文本框 142">
            <a:extLst>
              <a:ext uri="{FF2B5EF4-FFF2-40B4-BE49-F238E27FC236}">
                <a16:creationId xmlns:a16="http://schemas.microsoft.com/office/drawing/2014/main" id="{3D6AE225-4C74-DD4D-9382-65530E97A9C4}"/>
              </a:ext>
            </a:extLst>
          </p:cNvPr>
          <p:cNvSpPr txBox="1"/>
          <p:nvPr/>
        </p:nvSpPr>
        <p:spPr>
          <a:xfrm>
            <a:off x="9132011" y="16716369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右大括号 143">
            <a:extLst>
              <a:ext uri="{FF2B5EF4-FFF2-40B4-BE49-F238E27FC236}">
                <a16:creationId xmlns:a16="http://schemas.microsoft.com/office/drawing/2014/main" id="{5D2A6806-C4A8-DF41-91C1-625E66AD1573}"/>
              </a:ext>
            </a:extLst>
          </p:cNvPr>
          <p:cNvSpPr/>
          <p:nvPr/>
        </p:nvSpPr>
        <p:spPr>
          <a:xfrm rot="5400000">
            <a:off x="10672616" y="16253966"/>
            <a:ext cx="173564" cy="61219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66594285-3382-D343-A3D4-3D76EBEE2D3E}"/>
              </a:ext>
            </a:extLst>
          </p:cNvPr>
          <p:cNvSpPr txBox="1"/>
          <p:nvPr/>
        </p:nvSpPr>
        <p:spPr>
          <a:xfrm>
            <a:off x="10178577" y="16713857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</a:p>
        </p:txBody>
      </p:sp>
      <p:sp>
        <p:nvSpPr>
          <p:cNvPr id="146" name="右大括号 145">
            <a:extLst>
              <a:ext uri="{FF2B5EF4-FFF2-40B4-BE49-F238E27FC236}">
                <a16:creationId xmlns:a16="http://schemas.microsoft.com/office/drawing/2014/main" id="{439D7E8E-1430-464D-B092-72212539E0DD}"/>
              </a:ext>
            </a:extLst>
          </p:cNvPr>
          <p:cNvSpPr/>
          <p:nvPr/>
        </p:nvSpPr>
        <p:spPr>
          <a:xfrm rot="5400000">
            <a:off x="20217818" y="15548142"/>
            <a:ext cx="183467" cy="190141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id="{EDA702A8-73C1-6D44-A1C3-FBC5B97ED744}"/>
              </a:ext>
            </a:extLst>
          </p:cNvPr>
          <p:cNvSpPr txBox="1"/>
          <p:nvPr/>
        </p:nvSpPr>
        <p:spPr>
          <a:xfrm>
            <a:off x="19493887" y="16581919"/>
            <a:ext cx="1675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</p:txBody>
      </p:sp>
      <p:sp>
        <p:nvSpPr>
          <p:cNvPr id="148" name="右大括号 147">
            <a:extLst>
              <a:ext uri="{FF2B5EF4-FFF2-40B4-BE49-F238E27FC236}">
                <a16:creationId xmlns:a16="http://schemas.microsoft.com/office/drawing/2014/main" id="{B97DE34A-5AD0-F94B-84BF-451EB1436974}"/>
              </a:ext>
            </a:extLst>
          </p:cNvPr>
          <p:cNvSpPr/>
          <p:nvPr/>
        </p:nvSpPr>
        <p:spPr>
          <a:xfrm rot="5400000">
            <a:off x="22096277" y="15946883"/>
            <a:ext cx="183469" cy="112406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08BC25C3-55BC-3C4A-93BB-DB5F99841784}"/>
              </a:ext>
            </a:extLst>
          </p:cNvPr>
          <p:cNvSpPr txBox="1"/>
          <p:nvPr/>
        </p:nvSpPr>
        <p:spPr>
          <a:xfrm>
            <a:off x="21339841" y="16592428"/>
            <a:ext cx="1675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density 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50789B2-40C6-454B-AAD1-2D5F8DB27B5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732904" y="12802393"/>
            <a:ext cx="11410903" cy="1145429"/>
          </a:xfrm>
          <a:prstGeom prst="rect">
            <a:avLst/>
          </a:prstGeom>
        </p:spPr>
      </p:pic>
      <p:sp>
        <p:nvSpPr>
          <p:cNvPr id="307" name="Rectángulo 6">
            <a:extLst>
              <a:ext uri="{FF2B5EF4-FFF2-40B4-BE49-F238E27FC236}">
                <a16:creationId xmlns:a16="http://schemas.microsoft.com/office/drawing/2014/main" id="{3DF924C4-B20D-A44B-9C7B-DFD883041BF2}"/>
              </a:ext>
            </a:extLst>
          </p:cNvPr>
          <p:cNvSpPr/>
          <p:nvPr/>
        </p:nvSpPr>
        <p:spPr>
          <a:xfrm>
            <a:off x="39563810" y="12902232"/>
            <a:ext cx="1594447" cy="1025663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DE6ED32-E1A4-F941-A949-49119ED035D5}"/>
              </a:ext>
            </a:extLst>
          </p:cNvPr>
          <p:cNvGrpSpPr/>
          <p:nvPr/>
        </p:nvGrpSpPr>
        <p:grpSpPr>
          <a:xfrm>
            <a:off x="38040296" y="27893374"/>
            <a:ext cx="2581954" cy="924382"/>
            <a:chOff x="37559772" y="27425220"/>
            <a:chExt cx="2581954" cy="924382"/>
          </a:xfrm>
        </p:grpSpPr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21E62ADE-6822-1F47-B067-78433F772E31}"/>
                </a:ext>
              </a:extLst>
            </p:cNvPr>
            <p:cNvSpPr/>
            <p:nvPr/>
          </p:nvSpPr>
          <p:spPr>
            <a:xfrm>
              <a:off x="37559772" y="27485195"/>
              <a:ext cx="231778" cy="24938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400"/>
            </a:p>
          </p:txBody>
        </p:sp>
        <p:sp>
          <p:nvSpPr>
            <p:cNvPr id="137" name="文本框 3">
              <a:extLst>
                <a:ext uri="{FF2B5EF4-FFF2-40B4-BE49-F238E27FC236}">
                  <a16:creationId xmlns:a16="http://schemas.microsoft.com/office/drawing/2014/main" id="{B19195C7-86F9-B44E-87CF-5552D0C03627}"/>
                </a:ext>
              </a:extLst>
            </p:cNvPr>
            <p:cNvSpPr txBox="1"/>
            <p:nvPr/>
          </p:nvSpPr>
          <p:spPr>
            <a:xfrm>
              <a:off x="37886237" y="27425220"/>
              <a:ext cx="2255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dirty="0"/>
                <a:t>High uncertainty</a:t>
              </a:r>
            </a:p>
          </p:txBody>
        </p:sp>
        <p:sp>
          <p:nvSpPr>
            <p:cNvPr id="150" name="椭圆 149">
              <a:extLst>
                <a:ext uri="{FF2B5EF4-FFF2-40B4-BE49-F238E27FC236}">
                  <a16:creationId xmlns:a16="http://schemas.microsoft.com/office/drawing/2014/main" id="{8F7B80C9-E608-C847-8110-76492B58B129}"/>
                </a:ext>
              </a:extLst>
            </p:cNvPr>
            <p:cNvSpPr/>
            <p:nvPr/>
          </p:nvSpPr>
          <p:spPr>
            <a:xfrm>
              <a:off x="37559772" y="27947912"/>
              <a:ext cx="231778" cy="24938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400"/>
            </a:p>
          </p:txBody>
        </p:sp>
        <p:sp>
          <p:nvSpPr>
            <p:cNvPr id="151" name="文本框 14">
              <a:extLst>
                <a:ext uri="{FF2B5EF4-FFF2-40B4-BE49-F238E27FC236}">
                  <a16:creationId xmlns:a16="http://schemas.microsoft.com/office/drawing/2014/main" id="{00A134DC-1087-F545-B6C8-55B7E85C54A5}"/>
                </a:ext>
              </a:extLst>
            </p:cNvPr>
            <p:cNvSpPr txBox="1"/>
            <p:nvPr/>
          </p:nvSpPr>
          <p:spPr>
            <a:xfrm>
              <a:off x="37886237" y="27887937"/>
              <a:ext cx="213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dirty="0"/>
                <a:t>low uncertainty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1526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lnSpc>
            <a:spcPct val="150000"/>
          </a:lnSpc>
          <a:defRPr sz="3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1855</TotalTime>
  <Words>330</Words>
  <Application>Microsoft Macintosh PowerPoint</Application>
  <PresentationFormat>自定义</PresentationFormat>
  <Paragraphs>74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系统字体常规体</vt:lpstr>
      <vt:lpstr>Arial</vt:lpstr>
      <vt:lpstr>Calibri</vt:lpstr>
      <vt:lpstr>Calibri Light</vt:lpstr>
      <vt:lpstr>Courier New</vt:lpstr>
      <vt:lpstr>Wingdings</vt:lpstr>
      <vt:lpstr>Office 主题​​</vt:lpstr>
      <vt:lpstr>Stochastic Neural Radiance Fields: Quantifying Uncertainty in Implicit 3D Representations  Jianxiong Shen          Adrià Ruiz          Antonio Agudo          Francesc Moreno-Noguer Institut de Robòtica i Informàtica Industrial (CSIC-UPC)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Shen Jianxiong</dc:creator>
  <cp:lastModifiedBy>Shen Jianxiong</cp:lastModifiedBy>
  <cp:revision>9</cp:revision>
  <dcterms:created xsi:type="dcterms:W3CDTF">2021-11-14T16:25:56Z</dcterms:created>
  <dcterms:modified xsi:type="dcterms:W3CDTF">2021-11-21T12:53:48Z</dcterms:modified>
</cp:coreProperties>
</file>