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21"/>
  </p:notesMasterIdLst>
  <p:sldIdLst>
    <p:sldId id="412" r:id="rId2"/>
    <p:sldId id="367" r:id="rId3"/>
    <p:sldId id="408" r:id="rId4"/>
    <p:sldId id="409" r:id="rId5"/>
    <p:sldId id="375" r:id="rId6"/>
    <p:sldId id="379" r:id="rId7"/>
    <p:sldId id="413" r:id="rId8"/>
    <p:sldId id="414" r:id="rId9"/>
    <p:sldId id="415" r:id="rId10"/>
    <p:sldId id="416" r:id="rId11"/>
    <p:sldId id="417" r:id="rId12"/>
    <p:sldId id="418" r:id="rId13"/>
    <p:sldId id="419" r:id="rId14"/>
    <p:sldId id="423" r:id="rId15"/>
    <p:sldId id="420" r:id="rId16"/>
    <p:sldId id="421" r:id="rId17"/>
    <p:sldId id="422" r:id="rId18"/>
    <p:sldId id="424" r:id="rId19"/>
    <p:sldId id="39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2D0"/>
    <a:srgbClr val="258EDB"/>
    <a:srgbClr val="3C44E4"/>
    <a:srgbClr val="D46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8" autoAdjust="0"/>
    <p:restoredTop sz="83236" autoAdjust="0"/>
  </p:normalViewPr>
  <p:slideViewPr>
    <p:cSldViewPr snapToGrid="0">
      <p:cViewPr varScale="1">
        <p:scale>
          <a:sx n="124" d="100"/>
          <a:sy n="124" d="100"/>
        </p:scale>
        <p:origin x="234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86D3553-32D2-44A7-A87E-CA133CABD9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E63F0AA-7D3D-463B-9572-BE7F96D8B7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0C67B-15DE-41C9-A890-42C224625FA2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DBB6CDE5-FB24-446E-ADD0-F3C646336E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473E50E3-B0A0-4EA4-8D03-F042B79D9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7B78EC-2D1E-4989-B19F-603783842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6AA238-41DD-4609-A079-4CAF1B2CE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98EF7-A036-41AD-B477-3F1FD8EDBA1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We present Conditional-Flow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Accurate 3D Modelling with Reliable Uncertainty Quantification.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5BFE6-7D38-479F-B6CB-2887A36D6F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0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Then by interpolating from the latent variable, our methods can </a:t>
            </a:r>
            <a:r>
              <a:rPr lang="en-GB" altLang="zh-CN" dirty="0"/>
              <a:t>generate more coherent and smoothly changing frames. In contrast, the results of previous work S-</a:t>
            </a:r>
            <a:r>
              <a:rPr lang="en-GB" altLang="zh-CN" dirty="0" err="1"/>
              <a:t>NeRF</a:t>
            </a:r>
            <a:r>
              <a:rPr lang="en-GB" altLang="zh-CN" dirty="0"/>
              <a:t> are noisy and incoherent without considering the dependence among different 3D locations. 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51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Then, I will illustrate the pipeline for the sampling and inference process. Firstly, like </a:t>
            </a:r>
            <a:r>
              <a:rPr lang="en-GB" altLang="zh-CN" dirty="0" err="1"/>
              <a:t>NeRF</a:t>
            </a:r>
            <a:r>
              <a:rPr lang="en-GB" altLang="zh-CN" dirty="0"/>
              <a:t>, we encode the coordinate feature through the original </a:t>
            </a:r>
            <a:r>
              <a:rPr lang="en-GB" altLang="zh-CN" dirty="0" err="1"/>
              <a:t>NeRF</a:t>
            </a:r>
            <a:r>
              <a:rPr lang="en-GB" altLang="zh-CN" dirty="0"/>
              <a:t> MLP. 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18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Then, we can </a:t>
            </a:r>
            <a:r>
              <a:rPr lang="en-GB" altLang="zh-CN" dirty="0"/>
              <a:t>sample a set of variables z from the global prior, and then go through the conditional normalizing flow to model a distribution over all possible radiance fields.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06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Next, from the learned distribution, </a:t>
            </a:r>
            <a:r>
              <a:rPr lang="en-GB" altLang="zh-CN" dirty="0"/>
              <a:t>a set of different density-radiance trajectories along each ray can be acquired, followed by volume rendering to composite each trajectory into a RGB value. </a:t>
            </a:r>
          </a:p>
          <a:p>
            <a:r>
              <a:rPr lang="en-GB" altLang="zh-CN" dirty="0"/>
              <a:t>Finally, we directly optimize the log-likelihood for the pixel </a:t>
            </a:r>
            <a:r>
              <a:rPr lang="en-GB" altLang="zh-CN" dirty="0" err="1"/>
              <a:t>color</a:t>
            </a:r>
            <a:r>
              <a:rPr lang="en-GB" altLang="zh-CN" dirty="0"/>
              <a:t>. 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44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Now, I will show you some results compared to previous methods including several SOTA approaches. From the quantitative results, we can see that our method can </a:t>
            </a:r>
            <a:r>
              <a:rPr lang="en-GB" altLang="zh-CN" dirty="0"/>
              <a:t>achieve the best performance both on RGB and Depth predictions across the quality and uncertainty metrics.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16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the qualitative results, we can see that our method can </a:t>
            </a:r>
            <a:r>
              <a:rPr lang="en-GB" altLang="zh-CN" dirty="0"/>
              <a:t>generate</a:t>
            </a:r>
            <a:r>
              <a:rPr lang="en-GB" dirty="0"/>
              <a:t> more accurate predictions </a:t>
            </a:r>
            <a:r>
              <a:rPr lang="en-GB" altLang="zh-CN" dirty="0"/>
              <a:t>with higher PSNR. At the same time, our estimated uncertainty map is visually highly correlated with the true prediction error, shown by lower NLL, compared to the previous methods.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01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Moreover, </a:t>
            </a:r>
            <a:r>
              <a:rPr lang="en-GB" altLang="zh-CN" dirty="0"/>
              <a:t>on depth map, </a:t>
            </a:r>
            <a:r>
              <a:rPr lang="en-GB" dirty="0"/>
              <a:t>our method can also achieve reasonable uncertainty estimation associated with the prediction error, as well as more accurate depth predictions.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0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 for time performance. </a:t>
            </a:r>
            <a:r>
              <a:rPr lang="en-GB" altLang="zh-CN" sz="1800" dirty="0">
                <a:effectLst/>
                <a:latin typeface="CMR10"/>
              </a:rPr>
              <a:t>It can be observed that our method performs the best both on image quality (PSNR) and uncertainty estimation (NLL) with a reasonable inference time compared to all the baselines. Moreover, properly reducing the number of samples during inference (K=8</a:t>
            </a:r>
            <a:r>
              <a:rPr lang="en-GB" altLang="zh-CN" sz="1800" dirty="0">
                <a:effectLst/>
                <a:latin typeface="CMSY10"/>
              </a:rPr>
              <a:t>∼</a:t>
            </a:r>
            <a:r>
              <a:rPr lang="en-GB" altLang="zh-CN" sz="1800" dirty="0">
                <a:effectLst/>
                <a:latin typeface="CMR10"/>
              </a:rPr>
              <a:t>16) dramatically reduces the inference time with a negligible impact on performance. However, ..</a:t>
            </a:r>
            <a:endParaRPr lang="en-GB" altLang="zh-CN" dirty="0"/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20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future ..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21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More details about our work can be found on our project website.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Neural Radiance Fields (</a:t>
            </a:r>
            <a:r>
              <a:rPr lang="en-GB" altLang="zh-CN" dirty="0" err="1"/>
              <a:t>NeRF</a:t>
            </a:r>
            <a:r>
              <a:rPr lang="en-GB" altLang="zh-CN" dirty="0"/>
              <a:t>) </a:t>
            </a:r>
            <a:r>
              <a:rPr lang="en-US" altLang="zh-CN" dirty="0"/>
              <a:t>have</a:t>
            </a:r>
            <a:r>
              <a:rPr lang="en-GB" altLang="zh-CN" dirty="0"/>
              <a:t> become a popular framework for novel-view synthesis. With dense input images, </a:t>
            </a:r>
            <a:r>
              <a:rPr lang="en-GB" altLang="zh-CN" dirty="0" err="1"/>
              <a:t>NeRF</a:t>
            </a:r>
            <a:r>
              <a:rPr lang="en-GB" altLang="zh-CN" dirty="0"/>
              <a:t> can render photo-realistic images from novel views.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5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/>
              <a:t>However, despite their impressive performance, they are unable to provide information about the confidence associated with the model outputs. In particular, when we cannot get enough input images, </a:t>
            </a:r>
            <a:r>
              <a:rPr lang="en-US" altLang="zh-CN" dirty="0"/>
              <a:t>the model predictions might not be reliable and people 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could make high-risk decisions based on the model estimations.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To solve this limitation, an intuitive way is to estimate the uncertainty associated with the model outputs.</a:t>
            </a:r>
            <a:r>
              <a:rPr lang="zh-CN" altLang="en-US" dirty="0"/>
              <a:t> </a:t>
            </a:r>
            <a:endParaRPr lang="es-ES" altLang="zh-CN" dirty="0"/>
          </a:p>
          <a:p>
            <a:endParaRPr lang="en-US" altLang="zh-CN" b="0" i="0" dirty="0">
              <a:effectLst/>
              <a:latin typeface="Arial" panose="020B0604020202020204" pitchFamily="34" charset="0"/>
            </a:endParaRPr>
          </a:p>
          <a:p>
            <a:r>
              <a:rPr lang="en-US" altLang="zh-CN" dirty="0"/>
              <a:t>This task aims to assign a value to each output such as pixel color, indicating how much the model is confident about this prediction.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35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Two popular model agnostic methods for general uncertainty estimation are deep ensembles and Monte Carlo-dropout. Using Deep ensembles, we need to train several models in parallel and then go through each of them to get mean predictions as well as associated uncertainty. With Monte Carlo-dropout. we need to add extra dropout layers, and then go through the model under different activated neurons to get the final estimations.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7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However, in contrast, these model agnostic methods are of more complexity in time and memory. Moreover, our method</a:t>
            </a:r>
            <a:endParaRPr lang="en-US" altLang="zh-CN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fact, the original </a:t>
            </a:r>
            <a:r>
              <a:rPr lang="en-GB" dirty="0" err="1"/>
              <a:t>NeRF</a:t>
            </a:r>
            <a:r>
              <a:rPr lang="en-GB" dirty="0"/>
              <a:t> method is deterministic. Which means, they can only learn a single radiance field with given input images. As a contrast, our conditional flow nerf is stochastic, which can model a continuous distribution over all possible radiance fields. By walking through the continuous distribution, we can observe the reasonable continuous </a:t>
            </a:r>
            <a:r>
              <a:rPr lang="en-GB" dirty="0" err="1"/>
              <a:t>color</a:t>
            </a:r>
            <a:r>
              <a:rPr lang="en-GB" dirty="0"/>
              <a:t> change in the rendered images.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92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Specifically, we use normalizing flows to automatically model the distribution, which allows for </a:t>
            </a:r>
            <a:r>
              <a:rPr lang="en-GB" altLang="zh-CN" sz="1200" b="0" dirty="0"/>
              <a:t>learning arbitrarily complex radiance and density distributions.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33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/>
              <a:t>Secondly, based on the observation that </a:t>
            </a:r>
            <a:r>
              <a:rPr lang="en-GB" altLang="zh-CN" sz="1200" dirty="0"/>
              <a:t>changes in the radiance fields between adjacent locations are usually smooth, </a:t>
            </a:r>
            <a:r>
              <a:rPr lang="en-GB" sz="1200" b="0" dirty="0"/>
              <a:t>we incorporate </a:t>
            </a:r>
            <a:r>
              <a:rPr lang="en-GB" altLang="zh-CN" dirty="0"/>
              <a:t>a global latent variable to </a:t>
            </a:r>
            <a:r>
              <a:rPr lang="en-GB" altLang="zh-CN" sz="1200" dirty="0"/>
              <a:t>model the joint distribution over the radiance fields for all locations.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98EF7-A036-41AD-B477-3F1FD8EDBA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5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6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0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1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6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552C4-A49C-0D8D-10B5-7F5A1DE37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0"/>
            <a:ext cx="11294533" cy="1281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2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5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6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5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6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733" y="0"/>
            <a:ext cx="11294533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BFDD8-1B1D-41B3-A942-97DB1B772DA3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3E01F-A969-4404-9832-E0CB2702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6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github.com/poetrywanderer/CF-NeRF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1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3.png"/><Relationship Id="rId7" Type="http://schemas.openxmlformats.org/officeDocument/2006/relationships/image" Target="../media/image55.em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11" Type="http://schemas.openxmlformats.org/officeDocument/2006/relationships/image" Target="../media/image57.png"/><Relationship Id="rId5" Type="http://schemas.openxmlformats.org/officeDocument/2006/relationships/image" Target="../media/image540.png"/><Relationship Id="rId15" Type="http://schemas.openxmlformats.org/officeDocument/2006/relationships/image" Target="../media/image59.png"/><Relationship Id="rId4" Type="http://schemas.openxmlformats.org/officeDocument/2006/relationships/image" Target="../media/image530.png"/><Relationship Id="rId9" Type="http://schemas.openxmlformats.org/officeDocument/2006/relationships/image" Target="../media/image60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1.png"/><Relationship Id="rId26" Type="http://schemas.openxmlformats.org/officeDocument/2006/relationships/image" Target="../media/image56.png"/><Relationship Id="rId3" Type="http://schemas.openxmlformats.org/officeDocument/2006/relationships/image" Target="../media/image53.png"/><Relationship Id="rId21" Type="http://schemas.openxmlformats.org/officeDocument/2006/relationships/image" Target="../media/image60.emf"/><Relationship Id="rId7" Type="http://schemas.openxmlformats.org/officeDocument/2006/relationships/image" Target="../media/image55.emf"/><Relationship Id="rId12" Type="http://schemas.openxmlformats.org/officeDocument/2006/relationships/image" Target="../media/image550.png"/><Relationship Id="rId17" Type="http://schemas.openxmlformats.org/officeDocument/2006/relationships/image" Target="../media/image57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59.emf"/><Relationship Id="rId29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emf"/><Relationship Id="rId5" Type="http://schemas.openxmlformats.org/officeDocument/2006/relationships/image" Target="../media/image540.png"/><Relationship Id="rId15" Type="http://schemas.openxmlformats.org/officeDocument/2006/relationships/image" Target="../media/image70.png"/><Relationship Id="rId23" Type="http://schemas.openxmlformats.org/officeDocument/2006/relationships/image" Target="../media/image65.png"/><Relationship Id="rId28" Type="http://schemas.openxmlformats.org/officeDocument/2006/relationships/image" Target="../media/image63.png"/><Relationship Id="rId19" Type="http://schemas.openxmlformats.org/officeDocument/2006/relationships/image" Target="../media/image58.emf"/><Relationship Id="rId4" Type="http://schemas.openxmlformats.org/officeDocument/2006/relationships/image" Target="../media/image530.png"/><Relationship Id="rId14" Type="http://schemas.openxmlformats.org/officeDocument/2006/relationships/image" Target="../media/image69.png"/><Relationship Id="rId22" Type="http://schemas.openxmlformats.org/officeDocument/2006/relationships/image" Target="../media/image61.emf"/><Relationship Id="rId27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6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68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41.png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poetrywanderer/CF-NeR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21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92803-4133-4DF8-A4E7-8A9F2FA8D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430" y="1692789"/>
            <a:ext cx="11627141" cy="1642188"/>
          </a:xfrm>
        </p:spPr>
        <p:txBody>
          <a:bodyPr anchor="ctr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Conditional-Flow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Accurate 3D Modelling with Reliable Uncertainty Quantification</a:t>
            </a:r>
            <a:endParaRPr lang="en-US" sz="3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D5A21A4-60AB-7C65-277D-69D6F60D21A9}"/>
              </a:ext>
            </a:extLst>
          </p:cNvPr>
          <p:cNvGrpSpPr/>
          <p:nvPr/>
        </p:nvGrpSpPr>
        <p:grpSpPr>
          <a:xfrm>
            <a:off x="839451" y="4701254"/>
            <a:ext cx="10513096" cy="1493037"/>
            <a:chOff x="520721" y="4691827"/>
            <a:chExt cx="10513096" cy="149303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9DCD1BC-B692-42AC-8542-86D1C17DFF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1" b="11970"/>
            <a:stretch/>
          </p:blipFill>
          <p:spPr bwMode="auto">
            <a:xfrm>
              <a:off x="6975182" y="4726968"/>
              <a:ext cx="899624" cy="990410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D5E623D-51DD-4ABC-97AB-B1F25A2343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65"/>
            <a:stretch/>
          </p:blipFill>
          <p:spPr bwMode="auto">
            <a:xfrm>
              <a:off x="9766797" y="4691827"/>
              <a:ext cx="899624" cy="106069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ntonio Agudo">
              <a:extLst>
                <a:ext uri="{FF2B5EF4-FFF2-40B4-BE49-F238E27FC236}">
                  <a16:creationId xmlns:a16="http://schemas.microsoft.com/office/drawing/2014/main" id="{179AFB60-9C25-4A2C-81FF-6752FAA7E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145" y="4764501"/>
              <a:ext cx="990409" cy="99040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ítulo 1">
              <a:extLst>
                <a:ext uri="{FF2B5EF4-FFF2-40B4-BE49-F238E27FC236}">
                  <a16:creationId xmlns:a16="http://schemas.microsoft.com/office/drawing/2014/main" id="{62194D5A-BD07-423C-97BA-F1B26E23ADC3}"/>
                </a:ext>
              </a:extLst>
            </p:cNvPr>
            <p:cNvSpPr txBox="1">
              <a:spLocks/>
            </p:cNvSpPr>
            <p:nvPr/>
          </p:nvSpPr>
          <p:spPr>
            <a:xfrm>
              <a:off x="9399401" y="5727877"/>
              <a:ext cx="1634416" cy="4541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noProof="1">
                  <a:latin typeface="Arial" panose="020B0604020202020204" pitchFamily="34" charset="0"/>
                  <a:cs typeface="Arial" panose="020B0604020202020204" pitchFamily="34" charset="0"/>
                </a:rPr>
                <a:t>Adrià Ruiz</a:t>
              </a:r>
            </a:p>
          </p:txBody>
        </p:sp>
        <p:sp>
          <p:nvSpPr>
            <p:cNvPr id="12" name="Título 1">
              <a:extLst>
                <a:ext uri="{FF2B5EF4-FFF2-40B4-BE49-F238E27FC236}">
                  <a16:creationId xmlns:a16="http://schemas.microsoft.com/office/drawing/2014/main" id="{CEBB74AD-B854-42A3-80E4-DC6DBBC89FFC}"/>
                </a:ext>
              </a:extLst>
            </p:cNvPr>
            <p:cNvSpPr txBox="1">
              <a:spLocks/>
            </p:cNvSpPr>
            <p:nvPr/>
          </p:nvSpPr>
          <p:spPr>
            <a:xfrm>
              <a:off x="3085942" y="5727877"/>
              <a:ext cx="2435892" cy="4541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defPPr>
                <a:defRPr lang="en-US"/>
              </a:defPPr>
              <a:lvl1pPr algn="ctr" defTabSz="914400">
                <a:lnSpc>
                  <a:spcPct val="90000"/>
                </a:lnSpc>
                <a:spcBef>
                  <a:spcPct val="0"/>
                </a:spcBef>
                <a:buNone/>
                <a:defRPr sz="2400"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2000" noProof="1"/>
                <a:t>Antonio Agudo</a:t>
              </a:r>
            </a:p>
          </p:txBody>
        </p:sp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8AFE6F81-BCE3-412C-B6CC-67A07C0050BB}"/>
                </a:ext>
              </a:extLst>
            </p:cNvPr>
            <p:cNvSpPr txBox="1">
              <a:spLocks/>
            </p:cNvSpPr>
            <p:nvPr/>
          </p:nvSpPr>
          <p:spPr>
            <a:xfrm>
              <a:off x="5370913" y="5730670"/>
              <a:ext cx="4097171" cy="4541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noProof="1">
                  <a:latin typeface="Arial" panose="020B0604020202020204" pitchFamily="34" charset="0"/>
                  <a:cs typeface="Arial" panose="020B0604020202020204" pitchFamily="34" charset="0"/>
                </a:rPr>
                <a:t>Francesc Moreno-Noguer</a:t>
              </a:r>
            </a:p>
          </p:txBody>
        </p:sp>
        <p:sp>
          <p:nvSpPr>
            <p:cNvPr id="20" name="Título 1">
              <a:extLst>
                <a:ext uri="{FF2B5EF4-FFF2-40B4-BE49-F238E27FC236}">
                  <a16:creationId xmlns:a16="http://schemas.microsoft.com/office/drawing/2014/main" id="{B19B7314-E92D-A44F-AA40-99F0CAA73DBB}"/>
                </a:ext>
              </a:extLst>
            </p:cNvPr>
            <p:cNvSpPr txBox="1">
              <a:spLocks/>
            </p:cNvSpPr>
            <p:nvPr/>
          </p:nvSpPr>
          <p:spPr>
            <a:xfrm>
              <a:off x="520721" y="5729101"/>
              <a:ext cx="2081605" cy="4541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8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noProof="1">
                  <a:latin typeface="Arial" panose="020B0604020202020204" pitchFamily="34" charset="0"/>
                  <a:cs typeface="Arial" panose="020B0604020202020204" pitchFamily="34" charset="0"/>
                </a:rPr>
                <a:t>Jianxiong Shen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4650EBC-9687-2440-9B5B-DE5BD3C1B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92" y="4712575"/>
              <a:ext cx="968909" cy="998527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0095FA1-4D0B-306F-F4C9-7F5646E68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9071" y="9216"/>
            <a:ext cx="1869493" cy="1068845"/>
          </a:xfrm>
          <a:prstGeom prst="rect">
            <a:avLst/>
          </a:prstGeom>
        </p:spPr>
      </p:pic>
      <p:pic>
        <p:nvPicPr>
          <p:cNvPr id="4" name="Imagen 6">
            <a:extLst>
              <a:ext uri="{FF2B5EF4-FFF2-40B4-BE49-F238E27FC236}">
                <a16:creationId xmlns:a16="http://schemas.microsoft.com/office/drawing/2014/main" id="{B54855FA-B669-ED2A-9AE6-47718BABC6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65"/>
          <a:stretch>
            <a:fillRect/>
          </a:stretch>
        </p:blipFill>
        <p:spPr bwMode="auto">
          <a:xfrm>
            <a:off x="282430" y="305276"/>
            <a:ext cx="2979458" cy="77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229194-6E2F-EF83-163A-AE63E15CF0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959" y="344352"/>
            <a:ext cx="3307752" cy="70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eedtag - Strategy Insights | Home">
            <a:extLst>
              <a:ext uri="{FF2B5EF4-FFF2-40B4-BE49-F238E27FC236}">
                <a16:creationId xmlns:a16="http://schemas.microsoft.com/office/drawing/2014/main" id="{3E6F0D83-1296-94FE-1D1F-DA202D344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807" y="305276"/>
            <a:ext cx="1570848" cy="7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3C7854E-0B5C-98DB-0F02-493EEC7A14EF}"/>
              </a:ext>
            </a:extLst>
          </p:cNvPr>
          <p:cNvSpPr txBox="1"/>
          <p:nvPr/>
        </p:nvSpPr>
        <p:spPr>
          <a:xfrm>
            <a:off x="2920772" y="3361955"/>
            <a:ext cx="6350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page: </a:t>
            </a:r>
            <a:r>
              <a:rPr lang="en-GB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poetrywanderer.github.io/CF-NeRF/</a:t>
            </a:r>
            <a:endParaRPr lang="en-GB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95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409644" y="356044"/>
            <a:ext cx="4868640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noProof="1"/>
              <a:t>Conditional-Flow NeRF</a:t>
            </a:r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37592B-FE60-8F8D-4C57-2A898EA2E61B}"/>
              </a:ext>
            </a:extLst>
          </p:cNvPr>
          <p:cNvSpPr txBox="1"/>
          <p:nvPr/>
        </p:nvSpPr>
        <p:spPr>
          <a:xfrm>
            <a:off x="652282" y="1244143"/>
            <a:ext cx="3183885" cy="3693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2000"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altLang="zh-CN" dirty="0"/>
              <a:t>Global Latent Variable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677DCB04-2730-54D5-EFB5-FB5ABE27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9" t="22901" r="64232" b="50339"/>
          <a:stretch/>
        </p:blipFill>
        <p:spPr>
          <a:xfrm>
            <a:off x="1049841" y="3979298"/>
            <a:ext cx="1860640" cy="1724968"/>
          </a:xfrm>
          <a:prstGeom prst="rect">
            <a:avLst/>
          </a:prstGeom>
        </p:spPr>
      </p:pic>
      <p:sp>
        <p:nvSpPr>
          <p:cNvPr id="49" name="Rectangle 20">
            <a:extLst>
              <a:ext uri="{FF2B5EF4-FFF2-40B4-BE49-F238E27FC236}">
                <a16:creationId xmlns:a16="http://schemas.microsoft.com/office/drawing/2014/main" id="{1AA73CAB-F84D-3064-4A95-C389F3D9E6A1}"/>
              </a:ext>
            </a:extLst>
          </p:cNvPr>
          <p:cNvSpPr/>
          <p:nvPr/>
        </p:nvSpPr>
        <p:spPr>
          <a:xfrm>
            <a:off x="1029010" y="3979301"/>
            <a:ext cx="1881472" cy="172496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5392B7A4-E731-0D39-BAD8-9590EA350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35" t="35913" r="38422" b="46733"/>
          <a:stretch/>
        </p:blipFill>
        <p:spPr>
          <a:xfrm>
            <a:off x="2975402" y="3979302"/>
            <a:ext cx="1675681" cy="1724967"/>
          </a:xfrm>
          <a:prstGeom prst="rect">
            <a:avLst/>
          </a:prstGeom>
        </p:spPr>
      </p:pic>
      <p:sp>
        <p:nvSpPr>
          <p:cNvPr id="51" name="Rectangle 17">
            <a:extLst>
              <a:ext uri="{FF2B5EF4-FFF2-40B4-BE49-F238E27FC236}">
                <a16:creationId xmlns:a16="http://schemas.microsoft.com/office/drawing/2014/main" id="{DB280F44-EC1F-2CE4-3B52-094800645EE8}"/>
              </a:ext>
            </a:extLst>
          </p:cNvPr>
          <p:cNvSpPr/>
          <p:nvPr/>
        </p:nvSpPr>
        <p:spPr>
          <a:xfrm>
            <a:off x="2975401" y="3979301"/>
            <a:ext cx="1675681" cy="172496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257E5FEC-0C90-4228-E30A-4C1FE5984A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27" t="22852" r="63901" b="50000"/>
          <a:stretch/>
        </p:blipFill>
        <p:spPr>
          <a:xfrm>
            <a:off x="6572682" y="3984428"/>
            <a:ext cx="1866480" cy="1714068"/>
          </a:xfrm>
          <a:prstGeom prst="rect">
            <a:avLst/>
          </a:prstGeom>
        </p:spPr>
      </p:pic>
      <p:sp>
        <p:nvSpPr>
          <p:cNvPr id="53" name="Rectangle 20">
            <a:extLst>
              <a:ext uri="{FF2B5EF4-FFF2-40B4-BE49-F238E27FC236}">
                <a16:creationId xmlns:a16="http://schemas.microsoft.com/office/drawing/2014/main" id="{76ECEE60-EF0C-FD4A-5350-40122C04AAB2}"/>
              </a:ext>
            </a:extLst>
          </p:cNvPr>
          <p:cNvSpPr/>
          <p:nvPr/>
        </p:nvSpPr>
        <p:spPr>
          <a:xfrm>
            <a:off x="6560091" y="3984432"/>
            <a:ext cx="1879071" cy="17140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45D9FFF1-7B16-9A12-CAA6-8C7EE6B39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04" t="36054" r="38315" b="47162"/>
          <a:stretch/>
        </p:blipFill>
        <p:spPr>
          <a:xfrm>
            <a:off x="8526946" y="3983493"/>
            <a:ext cx="1673304" cy="1715003"/>
          </a:xfrm>
          <a:prstGeom prst="rect">
            <a:avLst/>
          </a:prstGeom>
        </p:spPr>
      </p:pic>
      <p:sp>
        <p:nvSpPr>
          <p:cNvPr id="55" name="Rectangle 17">
            <a:extLst>
              <a:ext uri="{FF2B5EF4-FFF2-40B4-BE49-F238E27FC236}">
                <a16:creationId xmlns:a16="http://schemas.microsoft.com/office/drawing/2014/main" id="{A4D84990-DC51-156D-1DF1-68B76E7730E3}"/>
              </a:ext>
            </a:extLst>
          </p:cNvPr>
          <p:cNvSpPr/>
          <p:nvPr/>
        </p:nvSpPr>
        <p:spPr>
          <a:xfrm>
            <a:off x="8514355" y="3983488"/>
            <a:ext cx="1685895" cy="171500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1B85CB5A-E373-0E07-D182-54F2665FF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93" t="29831" r="23651" b="51211"/>
          <a:stretch/>
        </p:blipFill>
        <p:spPr>
          <a:xfrm>
            <a:off x="10306972" y="3973527"/>
            <a:ext cx="819599" cy="1724966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C49EE20-03B1-CC8C-1B74-A095A5226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17" t="30539" r="21893" b="48664"/>
          <a:stretch/>
        </p:blipFill>
        <p:spPr>
          <a:xfrm>
            <a:off x="4728592" y="3985067"/>
            <a:ext cx="880741" cy="1719198"/>
          </a:xfrm>
          <a:prstGeom prst="rect">
            <a:avLst/>
          </a:prstGeom>
        </p:spPr>
      </p:pic>
      <p:sp>
        <p:nvSpPr>
          <p:cNvPr id="58" name="Rectangle 17">
            <a:extLst>
              <a:ext uri="{FF2B5EF4-FFF2-40B4-BE49-F238E27FC236}">
                <a16:creationId xmlns:a16="http://schemas.microsoft.com/office/drawing/2014/main" id="{8A9F840F-ED2B-71D8-2DDF-F786AA1F490C}"/>
              </a:ext>
            </a:extLst>
          </p:cNvPr>
          <p:cNvSpPr/>
          <p:nvPr/>
        </p:nvSpPr>
        <p:spPr>
          <a:xfrm>
            <a:off x="4716001" y="3979298"/>
            <a:ext cx="880741" cy="1719198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accent2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Rectangle 17">
            <a:extLst>
              <a:ext uri="{FF2B5EF4-FFF2-40B4-BE49-F238E27FC236}">
                <a16:creationId xmlns:a16="http://schemas.microsoft.com/office/drawing/2014/main" id="{287AC67C-4473-23E6-6187-B9615D099F76}"/>
              </a:ext>
            </a:extLst>
          </p:cNvPr>
          <p:cNvSpPr/>
          <p:nvPr/>
        </p:nvSpPr>
        <p:spPr>
          <a:xfrm>
            <a:off x="10288034" y="3973525"/>
            <a:ext cx="819599" cy="1724968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accent2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5DA1C52-C706-FEE5-468A-7F0BA4C70227}"/>
              </a:ext>
            </a:extLst>
          </p:cNvPr>
          <p:cNvSpPr txBox="1"/>
          <p:nvPr/>
        </p:nvSpPr>
        <p:spPr>
          <a:xfrm>
            <a:off x="8984288" y="1244143"/>
            <a:ext cx="2640466" cy="3693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en-GB" dirty="0"/>
              <a:t>Interpolation results</a:t>
            </a: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8A8D9FCF-D94B-D8E8-C150-C7762A4A6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3" y="1996135"/>
            <a:ext cx="6083060" cy="745781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59A1074D-F22C-B9FC-CDF2-FEB46C85E3A8}"/>
              </a:ext>
            </a:extLst>
          </p:cNvPr>
          <p:cNvSpPr txBox="1"/>
          <p:nvPr/>
        </p:nvSpPr>
        <p:spPr>
          <a:xfrm>
            <a:off x="2412969" y="3532532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noProof="1">
                <a:latin typeface="Lora" panose="020F0502020204030204" pitchFamily="34" charset="0"/>
              </a:rPr>
              <a:t>S-NeRF (3DV 2021)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BB198E6-1951-8133-4E92-6265D6A477BD}"/>
              </a:ext>
            </a:extLst>
          </p:cNvPr>
          <p:cNvSpPr txBox="1"/>
          <p:nvPr/>
        </p:nvSpPr>
        <p:spPr>
          <a:xfrm>
            <a:off x="8439162" y="3532532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noProof="1">
                <a:latin typeface="Lora" panose="020F0502020204030204" pitchFamily="34" charset="0"/>
              </a:rPr>
              <a:t>Ours 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8202D69E-C39E-2862-EB62-51D325F68C32}"/>
              </a:ext>
            </a:extLst>
          </p:cNvPr>
          <p:cNvSpPr txBox="1"/>
          <p:nvPr/>
        </p:nvSpPr>
        <p:spPr>
          <a:xfrm>
            <a:off x="7589570" y="5930245"/>
            <a:ext cx="2488182" cy="3416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sz="1800" dirty="0"/>
              <a:t>smooth and coherent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512EDF7-4BDF-0172-EECF-6ED0CFFFDBBA}"/>
              </a:ext>
            </a:extLst>
          </p:cNvPr>
          <p:cNvSpPr txBox="1"/>
          <p:nvPr/>
        </p:nvSpPr>
        <p:spPr>
          <a:xfrm>
            <a:off x="2114249" y="5926055"/>
            <a:ext cx="2448106" cy="3416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sz="1800" dirty="0"/>
              <a:t>noisy and incoherent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2151F81-0C2F-DAE8-1395-0A77B966A221}"/>
              </a:ext>
            </a:extLst>
          </p:cNvPr>
          <p:cNvGrpSpPr/>
          <p:nvPr/>
        </p:nvGrpSpPr>
        <p:grpSpPr>
          <a:xfrm>
            <a:off x="1120111" y="1824620"/>
            <a:ext cx="1988275" cy="1325252"/>
            <a:chOff x="6794905" y="3861384"/>
            <a:chExt cx="3071341" cy="2174555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FE496214-BC1B-B84D-1CEF-79B37EE56E1B}"/>
                </a:ext>
              </a:extLst>
            </p:cNvPr>
            <p:cNvSpPr/>
            <p:nvPr/>
          </p:nvSpPr>
          <p:spPr>
            <a:xfrm>
              <a:off x="6794905" y="3861384"/>
              <a:ext cx="3071341" cy="217455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6090E76B-2579-5ECB-A711-2A59DC37085B}"/>
                </a:ext>
              </a:extLst>
            </p:cNvPr>
            <p:cNvSpPr/>
            <p:nvPr/>
          </p:nvSpPr>
          <p:spPr>
            <a:xfrm>
              <a:off x="7040203" y="4026688"/>
              <a:ext cx="2580744" cy="182024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AC930FC-16FC-C6C7-B47A-064B3663BED6}"/>
                </a:ext>
              </a:extLst>
            </p:cNvPr>
            <p:cNvSpPr/>
            <p:nvPr/>
          </p:nvSpPr>
          <p:spPr>
            <a:xfrm>
              <a:off x="7256106" y="4228445"/>
              <a:ext cx="2187340" cy="14167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66A5BFC-44DE-A1D0-B10D-6721835E941F}"/>
                </a:ext>
              </a:extLst>
            </p:cNvPr>
            <p:cNvSpPr/>
            <p:nvPr/>
          </p:nvSpPr>
          <p:spPr>
            <a:xfrm>
              <a:off x="7462099" y="4376119"/>
              <a:ext cx="1775354" cy="1121377"/>
            </a:xfrm>
            <a:prstGeom prst="ellipse">
              <a:avLst/>
            </a:prstGeom>
            <a:solidFill>
              <a:srgbClr val="258E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59828E8-47A8-3246-E4C0-0AF643DB8A48}"/>
                </a:ext>
              </a:extLst>
            </p:cNvPr>
            <p:cNvSpPr/>
            <p:nvPr/>
          </p:nvSpPr>
          <p:spPr>
            <a:xfrm>
              <a:off x="7641523" y="4523795"/>
              <a:ext cx="1416506" cy="808842"/>
            </a:xfrm>
            <a:prstGeom prst="ellipse">
              <a:avLst/>
            </a:prstGeom>
            <a:solidFill>
              <a:srgbClr val="1D82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弧 8">
            <a:extLst>
              <a:ext uri="{FF2B5EF4-FFF2-40B4-BE49-F238E27FC236}">
                <a16:creationId xmlns:a16="http://schemas.microsoft.com/office/drawing/2014/main" id="{519E7BC8-C562-0221-367E-B92EC40613FE}"/>
              </a:ext>
            </a:extLst>
          </p:cNvPr>
          <p:cNvSpPr/>
          <p:nvPr/>
        </p:nvSpPr>
        <p:spPr>
          <a:xfrm rot="2080498">
            <a:off x="1722165" y="1915983"/>
            <a:ext cx="1235413" cy="915828"/>
          </a:xfrm>
          <a:prstGeom prst="arc">
            <a:avLst>
              <a:gd name="adj1" fmla="val 4353109"/>
              <a:gd name="adj2" fmla="val 9556945"/>
            </a:avLst>
          </a:prstGeom>
          <a:noFill/>
          <a:ln w="19050">
            <a:solidFill>
              <a:schemeClr val="tx1"/>
            </a:solidFill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6">
                <a:extLst>
                  <a:ext uri="{FF2B5EF4-FFF2-40B4-BE49-F238E27FC236}">
                    <a16:creationId xmlns:a16="http://schemas.microsoft.com/office/drawing/2014/main" id="{5D50935B-6CFE-2318-FA1A-6CDDED876E53}"/>
                  </a:ext>
                </a:extLst>
              </p:cNvPr>
              <p:cNvSpPr txBox="1"/>
              <p:nvPr/>
            </p:nvSpPr>
            <p:spPr>
              <a:xfrm>
                <a:off x="1568044" y="1891578"/>
                <a:ext cx="4461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文本框 16">
                <a:extLst>
                  <a:ext uri="{FF2B5EF4-FFF2-40B4-BE49-F238E27FC236}">
                    <a16:creationId xmlns:a16="http://schemas.microsoft.com/office/drawing/2014/main" id="{5D50935B-6CFE-2318-FA1A-6CDDED876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044" y="1891578"/>
                <a:ext cx="4461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6">
                <a:extLst>
                  <a:ext uri="{FF2B5EF4-FFF2-40B4-BE49-F238E27FC236}">
                    <a16:creationId xmlns:a16="http://schemas.microsoft.com/office/drawing/2014/main" id="{71F270BC-037E-D731-2E3D-132DEA33377F}"/>
                  </a:ext>
                </a:extLst>
              </p:cNvPr>
              <p:cNvSpPr txBox="1"/>
              <p:nvPr/>
            </p:nvSpPr>
            <p:spPr>
              <a:xfrm>
                <a:off x="2153634" y="2619856"/>
                <a:ext cx="4514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文本框 16">
                <a:extLst>
                  <a:ext uri="{FF2B5EF4-FFF2-40B4-BE49-F238E27FC236}">
                    <a16:creationId xmlns:a16="http://schemas.microsoft.com/office/drawing/2014/main" id="{71F270BC-037E-D731-2E3D-132DEA333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634" y="2619856"/>
                <a:ext cx="4514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7321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D609360-62C7-319D-34D8-0D3682197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3" y="3693571"/>
            <a:ext cx="4112979" cy="1529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4F3D5B6-1F75-2CAF-F59E-8F4F73DC71BB}"/>
                  </a:ext>
                </a:extLst>
              </p:cNvPr>
              <p:cNvSpPr txBox="1"/>
              <p:nvPr/>
            </p:nvSpPr>
            <p:spPr>
              <a:xfrm>
                <a:off x="250745" y="4728179"/>
                <a:ext cx="4345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4F3D5B6-1F75-2CAF-F59E-8F4F73DC7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45" y="4728179"/>
                <a:ext cx="43454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603A9B-C2F7-6705-087B-98786B69E559}"/>
                  </a:ext>
                </a:extLst>
              </p:cNvPr>
              <p:cNvSpPr txBox="1"/>
              <p:nvPr/>
            </p:nvSpPr>
            <p:spPr>
              <a:xfrm>
                <a:off x="2830524" y="3524294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sz="1600" b="0" i="0" smtClean="0">
                          <a:latin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603A9B-C2F7-6705-087B-98786B69E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524" y="3524294"/>
                <a:ext cx="34496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838A973-A419-0AE9-BEBB-167A4F199FF1}"/>
                  </a:ext>
                </a:extLst>
              </p:cNvPr>
              <p:cNvSpPr txBox="1"/>
              <p:nvPr/>
            </p:nvSpPr>
            <p:spPr>
              <a:xfrm>
                <a:off x="2883734" y="5022989"/>
                <a:ext cx="8174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/>
                        <m:t>x</m:t>
                      </m:r>
                      <m:r>
                        <m:rPr>
                          <m:nor/>
                        </m:rPr>
                        <a:rPr lang="es-ES"/>
                        <m:t>, </m:t>
                      </m:r>
                      <m:r>
                        <m:rPr>
                          <m:nor/>
                        </m:rPr>
                        <a:rPr lang="es-ES"/>
                        <m:t>d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838A973-A419-0AE9-BEBB-167A4F199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734" y="5022989"/>
                <a:ext cx="817468" cy="338554"/>
              </a:xfrm>
              <a:prstGeom prst="rect">
                <a:avLst/>
              </a:prstGeom>
              <a:blipFill>
                <a:blip r:embed="rId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54A053A-92C5-9883-B14A-811FA6E41582}"/>
                  </a:ext>
                </a:extLst>
              </p:cNvPr>
              <p:cNvSpPr txBox="1"/>
              <p:nvPr/>
            </p:nvSpPr>
            <p:spPr>
              <a:xfrm>
                <a:off x="628747" y="4231117"/>
                <a:ext cx="501611" cy="360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54A053A-92C5-9883-B14A-811FA6E41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47" y="4231117"/>
                <a:ext cx="501611" cy="3609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7E04AA5-5D23-BF53-6A9B-2C8AB5B0A17C}"/>
                  </a:ext>
                </a:extLst>
              </p:cNvPr>
              <p:cNvSpPr txBox="1"/>
              <p:nvPr/>
            </p:nvSpPr>
            <p:spPr>
              <a:xfrm>
                <a:off x="2328307" y="3445598"/>
                <a:ext cx="493597" cy="387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7E04AA5-5D23-BF53-6A9B-2C8AB5B0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307" y="3445598"/>
                <a:ext cx="493597" cy="387222"/>
              </a:xfrm>
              <a:prstGeom prst="rect">
                <a:avLst/>
              </a:prstGeom>
              <a:blipFill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938159F6-BBF2-E430-5531-17A2C042B40C}"/>
              </a:ext>
            </a:extLst>
          </p:cNvPr>
          <p:cNvSpPr txBox="1"/>
          <p:nvPr/>
        </p:nvSpPr>
        <p:spPr>
          <a:xfrm>
            <a:off x="622572" y="1685566"/>
            <a:ext cx="3266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sz="1800" dirty="0"/>
              <a:t>(a) Encode coordinate feature</a:t>
            </a:r>
            <a:endParaRPr lang="en-GB" sz="18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83FB150-DFBC-7F8E-3212-370EBCCD84B1}"/>
              </a:ext>
            </a:extLst>
          </p:cNvPr>
          <p:cNvSpPr txBox="1"/>
          <p:nvPr/>
        </p:nvSpPr>
        <p:spPr>
          <a:xfrm>
            <a:off x="409644" y="356044"/>
            <a:ext cx="2704587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noProof="1"/>
              <a:t>Architecture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662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10DF97-1DA6-8CD2-1FE9-9ADE7C48A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3" y="3693571"/>
            <a:ext cx="4112979" cy="1529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4F3D5B6-1F75-2CAF-F59E-8F4F73DC71BB}"/>
                  </a:ext>
                </a:extLst>
              </p:cNvPr>
              <p:cNvSpPr txBox="1"/>
              <p:nvPr/>
            </p:nvSpPr>
            <p:spPr>
              <a:xfrm>
                <a:off x="250745" y="4728179"/>
                <a:ext cx="4345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4F3D5B6-1F75-2CAF-F59E-8F4F73DC7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45" y="4728179"/>
                <a:ext cx="43454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603A9B-C2F7-6705-087B-98786B69E559}"/>
                  </a:ext>
                </a:extLst>
              </p:cNvPr>
              <p:cNvSpPr txBox="1"/>
              <p:nvPr/>
            </p:nvSpPr>
            <p:spPr>
              <a:xfrm>
                <a:off x="2830524" y="3524294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sz="1600" b="0" i="0" smtClean="0">
                          <a:latin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603A9B-C2F7-6705-087B-98786B69E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524" y="3524294"/>
                <a:ext cx="34496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9B166F7C-B1B5-8939-586A-3A1DFCF80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082" y="2637291"/>
            <a:ext cx="1550772" cy="66260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1A31D93-89EF-DC12-2122-DCD4FB969745}"/>
              </a:ext>
            </a:extLst>
          </p:cNvPr>
          <p:cNvSpPr txBox="1"/>
          <p:nvPr/>
        </p:nvSpPr>
        <p:spPr>
          <a:xfrm>
            <a:off x="1621921" y="2660815"/>
            <a:ext cx="1072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global prior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13C4A95-A5A1-C94E-727D-AB1A32FCA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854" y="2898479"/>
            <a:ext cx="1003530" cy="96831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EA1B0CF-A053-CE33-3F6F-2EEDB29D20EF}"/>
              </a:ext>
            </a:extLst>
          </p:cNvPr>
          <p:cNvSpPr txBox="1"/>
          <p:nvPr/>
        </p:nvSpPr>
        <p:spPr>
          <a:xfrm>
            <a:off x="4178826" y="3151805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CNF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0256B8B-D4BB-0F35-C262-86CE147B8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6065" y="2360857"/>
            <a:ext cx="2894173" cy="2030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838A973-A419-0AE9-BEBB-167A4F199FF1}"/>
                  </a:ext>
                </a:extLst>
              </p:cNvPr>
              <p:cNvSpPr txBox="1"/>
              <p:nvPr/>
            </p:nvSpPr>
            <p:spPr>
              <a:xfrm>
                <a:off x="2883734" y="5022989"/>
                <a:ext cx="8174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/>
                        <m:t>x</m:t>
                      </m:r>
                      <m:r>
                        <m:rPr>
                          <m:nor/>
                        </m:rPr>
                        <a:rPr lang="es-ES"/>
                        <m:t>, </m:t>
                      </m:r>
                      <m:r>
                        <m:rPr>
                          <m:nor/>
                        </m:rPr>
                        <a:rPr lang="es-ES"/>
                        <m:t>d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838A973-A419-0AE9-BEBB-167A4F199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734" y="5022989"/>
                <a:ext cx="817468" cy="338554"/>
              </a:xfrm>
              <a:prstGeom prst="rect">
                <a:avLst/>
              </a:prstGeom>
              <a:blipFill>
                <a:blip r:embed="rId9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7E04AA5-5D23-BF53-6A9B-2C8AB5B0A17C}"/>
                  </a:ext>
                </a:extLst>
              </p:cNvPr>
              <p:cNvSpPr txBox="1"/>
              <p:nvPr/>
            </p:nvSpPr>
            <p:spPr>
              <a:xfrm>
                <a:off x="2328307" y="3445598"/>
                <a:ext cx="493597" cy="387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7E04AA5-5D23-BF53-6A9B-2C8AB5B0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307" y="3445598"/>
                <a:ext cx="493597" cy="387222"/>
              </a:xfrm>
              <a:prstGeom prst="rect">
                <a:avLst/>
              </a:prstGeom>
              <a:blipFill>
                <a:blip r:embed="rId1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37">
            <a:extLst>
              <a:ext uri="{FF2B5EF4-FFF2-40B4-BE49-F238E27FC236}">
                <a16:creationId xmlns:a16="http://schemas.microsoft.com/office/drawing/2014/main" id="{54F3BA27-6EFE-F80E-58B9-2C5F31C50383}"/>
              </a:ext>
            </a:extLst>
          </p:cNvPr>
          <p:cNvSpPr txBox="1"/>
          <p:nvPr/>
        </p:nvSpPr>
        <p:spPr>
          <a:xfrm>
            <a:off x="3994032" y="1680758"/>
            <a:ext cx="3583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(b) Distribution Modelling by CNF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DFBD70F6-602F-1415-6C85-3BFE7170B026}"/>
                  </a:ext>
                </a:extLst>
              </p:cNvPr>
              <p:cNvSpPr txBox="1"/>
              <p:nvPr/>
            </p:nvSpPr>
            <p:spPr>
              <a:xfrm>
                <a:off x="1817067" y="2900414"/>
                <a:ext cx="7305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DFBD70F6-602F-1415-6C85-3BFE7170B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67" y="2900414"/>
                <a:ext cx="730585" cy="338554"/>
              </a:xfrm>
              <a:prstGeom prst="rect">
                <a:avLst/>
              </a:prstGeom>
              <a:blipFill>
                <a:blip r:embed="rId12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CCE9AF83-DC99-E183-44A1-17E61250A5E8}"/>
              </a:ext>
            </a:extLst>
          </p:cNvPr>
          <p:cNvSpPr txBox="1"/>
          <p:nvPr/>
        </p:nvSpPr>
        <p:spPr>
          <a:xfrm>
            <a:off x="622572" y="1685566"/>
            <a:ext cx="3266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sz="1800" dirty="0"/>
              <a:t>(a) Encode coordinate feature</a:t>
            </a:r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F1B9C00-08F4-73A1-C834-73617DA1C0B4}"/>
                  </a:ext>
                </a:extLst>
              </p:cNvPr>
              <p:cNvSpPr txBox="1"/>
              <p:nvPr/>
            </p:nvSpPr>
            <p:spPr>
              <a:xfrm>
                <a:off x="628747" y="4231117"/>
                <a:ext cx="501611" cy="360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F1B9C00-08F4-73A1-C834-73617DA1C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47" y="4231117"/>
                <a:ext cx="501611" cy="3609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916A5C85-B6A4-3071-6941-893A338F8561}"/>
              </a:ext>
            </a:extLst>
          </p:cNvPr>
          <p:cNvSpPr txBox="1"/>
          <p:nvPr/>
        </p:nvSpPr>
        <p:spPr>
          <a:xfrm>
            <a:off x="409644" y="356044"/>
            <a:ext cx="2704587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noProof="1"/>
              <a:t>Architecture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334A51E-BFEF-91F7-2AA2-43308A7C4682}"/>
                  </a:ext>
                </a:extLst>
              </p:cNvPr>
              <p:cNvSpPr txBox="1"/>
              <p:nvPr/>
            </p:nvSpPr>
            <p:spPr>
              <a:xfrm>
                <a:off x="7444808" y="2944016"/>
                <a:ext cx="9460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334A51E-BFEF-91F7-2AA2-43308A7C4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808" y="2944016"/>
                <a:ext cx="946092" cy="338554"/>
              </a:xfrm>
              <a:prstGeom prst="rect">
                <a:avLst/>
              </a:prstGeom>
              <a:blipFill>
                <a:blip r:embed="rId1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429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6D86B0C-3FF6-DFA4-CC54-60006486B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3" y="3693571"/>
            <a:ext cx="4112979" cy="1529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4F3D5B6-1F75-2CAF-F59E-8F4F73DC71BB}"/>
                  </a:ext>
                </a:extLst>
              </p:cNvPr>
              <p:cNvSpPr txBox="1"/>
              <p:nvPr/>
            </p:nvSpPr>
            <p:spPr>
              <a:xfrm>
                <a:off x="250745" y="4728179"/>
                <a:ext cx="4345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4F3D5B6-1F75-2CAF-F59E-8F4F73DC7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45" y="4728179"/>
                <a:ext cx="43454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603A9B-C2F7-6705-087B-98786B69E559}"/>
                  </a:ext>
                </a:extLst>
              </p:cNvPr>
              <p:cNvSpPr txBox="1"/>
              <p:nvPr/>
            </p:nvSpPr>
            <p:spPr>
              <a:xfrm>
                <a:off x="2830524" y="3524294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sz="1600" b="0" i="0" smtClean="0">
                          <a:latin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603A9B-C2F7-6705-087B-98786B69E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524" y="3524294"/>
                <a:ext cx="34496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9B166F7C-B1B5-8939-586A-3A1DFCF80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082" y="2637291"/>
            <a:ext cx="1550772" cy="66260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1A31D93-89EF-DC12-2122-DCD4FB969745}"/>
              </a:ext>
            </a:extLst>
          </p:cNvPr>
          <p:cNvSpPr txBox="1"/>
          <p:nvPr/>
        </p:nvSpPr>
        <p:spPr>
          <a:xfrm>
            <a:off x="1621921" y="2660815"/>
            <a:ext cx="1072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global prior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13C4A95-A5A1-C94E-727D-AB1A32FCA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854" y="2898479"/>
            <a:ext cx="1003530" cy="96831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EA1B0CF-A053-CE33-3F6F-2EEDB29D20EF}"/>
              </a:ext>
            </a:extLst>
          </p:cNvPr>
          <p:cNvSpPr txBox="1"/>
          <p:nvPr/>
        </p:nvSpPr>
        <p:spPr>
          <a:xfrm>
            <a:off x="4178826" y="3151805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838A973-A419-0AE9-BEBB-167A4F199FF1}"/>
                  </a:ext>
                </a:extLst>
              </p:cNvPr>
              <p:cNvSpPr txBox="1"/>
              <p:nvPr/>
            </p:nvSpPr>
            <p:spPr>
              <a:xfrm>
                <a:off x="2883734" y="5022989"/>
                <a:ext cx="8174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/>
                        <m:t>x</m:t>
                      </m:r>
                      <m:r>
                        <m:rPr>
                          <m:nor/>
                        </m:rPr>
                        <a:rPr lang="es-ES"/>
                        <m:t>, </m:t>
                      </m:r>
                      <m:r>
                        <m:rPr>
                          <m:nor/>
                        </m:rPr>
                        <a:rPr lang="es-ES"/>
                        <m:t>d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838A973-A419-0AE9-BEBB-167A4F199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734" y="5022989"/>
                <a:ext cx="817468" cy="338554"/>
              </a:xfrm>
              <a:prstGeom prst="rect">
                <a:avLst/>
              </a:prstGeom>
              <a:blipFill>
                <a:blip r:embed="rId12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97FD372E-5848-04A3-0DCF-F800F6D1A8A9}"/>
                  </a:ext>
                </a:extLst>
              </p:cNvPr>
              <p:cNvSpPr txBox="1"/>
              <p:nvPr/>
            </p:nvSpPr>
            <p:spPr>
              <a:xfrm>
                <a:off x="4650976" y="5369865"/>
                <a:ext cx="4171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97FD372E-5848-04A3-0DCF-F800F6D1A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976" y="5369865"/>
                <a:ext cx="417165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D0CDA14-8AC8-5740-730B-EA543F05BB55}"/>
                  </a:ext>
                </a:extLst>
              </p:cNvPr>
              <p:cNvSpPr txBox="1"/>
              <p:nvPr/>
            </p:nvSpPr>
            <p:spPr>
              <a:xfrm>
                <a:off x="5973564" y="5369865"/>
                <a:ext cx="398250" cy="358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D0CDA14-8AC8-5740-730B-EA543F05B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564" y="5369865"/>
                <a:ext cx="398250" cy="358303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7E04AA5-5D23-BF53-6A9B-2C8AB5B0A17C}"/>
                  </a:ext>
                </a:extLst>
              </p:cNvPr>
              <p:cNvSpPr txBox="1"/>
              <p:nvPr/>
            </p:nvSpPr>
            <p:spPr>
              <a:xfrm>
                <a:off x="2328307" y="3445598"/>
                <a:ext cx="493597" cy="387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7E04AA5-5D23-BF53-6A9B-2C8AB5B0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307" y="3445598"/>
                <a:ext cx="493597" cy="387222"/>
              </a:xfrm>
              <a:prstGeom prst="rect">
                <a:avLst/>
              </a:prstGeom>
              <a:blipFill>
                <a:blip r:embed="rId1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37">
            <a:extLst>
              <a:ext uri="{FF2B5EF4-FFF2-40B4-BE49-F238E27FC236}">
                <a16:creationId xmlns:a16="http://schemas.microsoft.com/office/drawing/2014/main" id="{54F3BA27-6EFE-F80E-58B9-2C5F31C50383}"/>
              </a:ext>
            </a:extLst>
          </p:cNvPr>
          <p:cNvSpPr txBox="1"/>
          <p:nvPr/>
        </p:nvSpPr>
        <p:spPr>
          <a:xfrm>
            <a:off x="3994032" y="1680758"/>
            <a:ext cx="3583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(b) Distribution Modelling by CNF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80A1C9F-7C4A-0F07-96F2-EE277A6DB192}"/>
                  </a:ext>
                </a:extLst>
              </p:cNvPr>
              <p:cNvSpPr txBox="1"/>
              <p:nvPr/>
            </p:nvSpPr>
            <p:spPr>
              <a:xfrm>
                <a:off x="4569619" y="4434594"/>
                <a:ext cx="3608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s-ES" sz="1600" b="0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80A1C9F-7C4A-0F07-96F2-EE277A6DB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619" y="4434594"/>
                <a:ext cx="360803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图片 41">
            <a:extLst>
              <a:ext uri="{FF2B5EF4-FFF2-40B4-BE49-F238E27FC236}">
                <a16:creationId xmlns:a16="http://schemas.microsoft.com/office/drawing/2014/main" id="{AB6C11CA-3FBC-0ED1-BE67-91FD6182E1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98466" y="3891700"/>
            <a:ext cx="574166" cy="464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40C19B5-0A7D-4693-3555-7D8410A0F3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494285">
            <a:off x="6588352" y="4006743"/>
            <a:ext cx="434517" cy="35175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A191869D-2C69-F6F6-6D32-03A454B6B0B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5882530">
            <a:off x="7393326" y="3887881"/>
            <a:ext cx="644352" cy="52161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644A5068-4E2C-E17F-B3D7-6FC9369951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64056" y="3108135"/>
            <a:ext cx="1959928" cy="950856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97673C9B-C41A-E41D-2744-5C2DE897DCF9}"/>
              </a:ext>
            </a:extLst>
          </p:cNvPr>
          <p:cNvSpPr txBox="1"/>
          <p:nvPr/>
        </p:nvSpPr>
        <p:spPr>
          <a:xfrm>
            <a:off x="9674362" y="4058991"/>
            <a:ext cx="2139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dirty="0"/>
              <a:t>Pixel-</a:t>
            </a:r>
            <a:r>
              <a:rPr lang="en-GB" altLang="zh-CN" dirty="0" err="1"/>
              <a:t>color</a:t>
            </a:r>
            <a:r>
              <a:rPr lang="en-GB" altLang="zh-CN" dirty="0"/>
              <a:t> likelihood</a:t>
            </a:r>
            <a:endParaRPr lang="en-GB" dirty="0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3B4B46D0-25FA-74BD-C8C4-05DC9C274A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50601" y="4950133"/>
            <a:ext cx="233951" cy="6380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79964A32-76FC-2079-8AC5-CAC985A92FC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43829" y="4356501"/>
            <a:ext cx="1353535" cy="633697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C594D07E-0E13-F585-AAF0-D9F568027AA9}"/>
              </a:ext>
            </a:extLst>
          </p:cNvPr>
          <p:cNvSpPr txBox="1"/>
          <p:nvPr/>
        </p:nvSpPr>
        <p:spPr>
          <a:xfrm>
            <a:off x="9682467" y="5000738"/>
            <a:ext cx="1781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/>
              <a:t>Volume Rendering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0891ECA5-7F34-8941-5B49-83CEA8D58FF2}"/>
                  </a:ext>
                </a:extLst>
              </p:cNvPr>
              <p:cNvSpPr txBox="1"/>
              <p:nvPr/>
            </p:nvSpPr>
            <p:spPr>
              <a:xfrm>
                <a:off x="9610440" y="2399455"/>
                <a:ext cx="2267159" cy="698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s-ES" sz="1400" b="0" i="0" smtClean="0">
                              <a:latin typeface="Cambria Math" panose="02040503050406030204" pitchFamily="18" charset="0"/>
                            </a:rPr>
                            <m:t>NLL</m:t>
                          </m:r>
                        </m:sub>
                      </m:sSub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s-E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unc>
                            <m:func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func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E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0891ECA5-7F34-8941-5B49-83CEA8D58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440" y="2399455"/>
                <a:ext cx="2267159" cy="698140"/>
              </a:xfrm>
              <a:prstGeom prst="rect">
                <a:avLst/>
              </a:prstGeom>
              <a:blipFill>
                <a:blip r:embed="rId23"/>
                <a:stretch>
                  <a:fillRect t="-94545" b="-150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文本框 56">
            <a:extLst>
              <a:ext uri="{FF2B5EF4-FFF2-40B4-BE49-F238E27FC236}">
                <a16:creationId xmlns:a16="http://schemas.microsoft.com/office/drawing/2014/main" id="{4F725469-2D9C-3964-67C8-0FEF8AFDE5F6}"/>
              </a:ext>
            </a:extLst>
          </p:cNvPr>
          <p:cNvSpPr txBox="1"/>
          <p:nvPr/>
        </p:nvSpPr>
        <p:spPr>
          <a:xfrm>
            <a:off x="8088037" y="1680717"/>
            <a:ext cx="3583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dirty="0"/>
              <a:t>(c) Rendering and Optimization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7E6ED909-EE35-72EE-AF6D-39D0CDEEE006}"/>
                  </a:ext>
                </a:extLst>
              </p:cNvPr>
              <p:cNvSpPr txBox="1"/>
              <p:nvPr/>
            </p:nvSpPr>
            <p:spPr>
              <a:xfrm>
                <a:off x="7444808" y="2944016"/>
                <a:ext cx="9460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7E6ED909-EE35-72EE-AF6D-39D0CDEEE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808" y="2944016"/>
                <a:ext cx="946092" cy="338554"/>
              </a:xfrm>
              <a:prstGeom prst="rect">
                <a:avLst/>
              </a:prstGeom>
              <a:blipFill>
                <a:blip r:embed="rId2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文本框 61">
            <a:extLst>
              <a:ext uri="{FF2B5EF4-FFF2-40B4-BE49-F238E27FC236}">
                <a16:creationId xmlns:a16="http://schemas.microsoft.com/office/drawing/2014/main" id="{A8812D37-2CF8-C899-CB5D-87740ED0035A}"/>
              </a:ext>
            </a:extLst>
          </p:cNvPr>
          <p:cNvSpPr txBox="1"/>
          <p:nvPr/>
        </p:nvSpPr>
        <p:spPr>
          <a:xfrm>
            <a:off x="5878763" y="5702306"/>
            <a:ext cx="18367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dirty="0"/>
              <a:t>possible trajectories</a:t>
            </a:r>
            <a:endParaRPr lang="en-GB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8E1D4B7-9FEB-2BBE-056A-C88166342172}"/>
              </a:ext>
            </a:extLst>
          </p:cNvPr>
          <p:cNvSpPr txBox="1"/>
          <p:nvPr/>
        </p:nvSpPr>
        <p:spPr>
          <a:xfrm>
            <a:off x="622572" y="1685566"/>
            <a:ext cx="3266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sz="1800" dirty="0"/>
              <a:t>(a) Encode coordinate feature</a:t>
            </a:r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1C61BB1-2C91-E197-F22C-5CF87A8631FB}"/>
                  </a:ext>
                </a:extLst>
              </p:cNvPr>
              <p:cNvSpPr txBox="1"/>
              <p:nvPr/>
            </p:nvSpPr>
            <p:spPr>
              <a:xfrm>
                <a:off x="628747" y="4231117"/>
                <a:ext cx="501611" cy="360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1C61BB1-2C91-E197-F22C-5CF87A863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47" y="4231117"/>
                <a:ext cx="501611" cy="36099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38670DAB-51E8-6892-0968-5747F177A7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18" y="4596854"/>
            <a:ext cx="4368026" cy="8637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38239A0-E707-AAAE-3EB1-D1DEB462121D}"/>
              </a:ext>
            </a:extLst>
          </p:cNvPr>
          <p:cNvSpPr txBox="1"/>
          <p:nvPr/>
        </p:nvSpPr>
        <p:spPr>
          <a:xfrm>
            <a:off x="409644" y="356044"/>
            <a:ext cx="2704587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noProof="1"/>
              <a:t>Architecture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45ED0D6-3E70-A67E-4BBF-53D3A37B2054}"/>
                  </a:ext>
                </a:extLst>
              </p:cNvPr>
              <p:cNvSpPr txBox="1"/>
              <p:nvPr/>
            </p:nvSpPr>
            <p:spPr>
              <a:xfrm>
                <a:off x="1817067" y="2900414"/>
                <a:ext cx="7305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45ED0D6-3E70-A67E-4BBF-53D3A37B2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67" y="2900414"/>
                <a:ext cx="730585" cy="338554"/>
              </a:xfrm>
              <a:prstGeom prst="rect">
                <a:avLst/>
              </a:prstGeom>
              <a:blipFill>
                <a:blip r:embed="rId28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3844D80-E24E-5CAD-8C89-6D39ADD9A8D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96065" y="2360857"/>
            <a:ext cx="2894173" cy="203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60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文本框 71">
            <a:extLst>
              <a:ext uri="{FF2B5EF4-FFF2-40B4-BE49-F238E27FC236}">
                <a16:creationId xmlns:a16="http://schemas.microsoft.com/office/drawing/2014/main" id="{66D2EEDC-B4CE-E181-07A5-DC548C5DA311}"/>
              </a:ext>
            </a:extLst>
          </p:cNvPr>
          <p:cNvSpPr txBox="1"/>
          <p:nvPr/>
        </p:nvSpPr>
        <p:spPr>
          <a:xfrm>
            <a:off x="604158" y="444246"/>
            <a:ext cx="4360489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noProof="1"/>
              <a:t>Results Comparison: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2105C4-021E-D140-39CA-7249EF261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68" y="2068395"/>
            <a:ext cx="11071264" cy="324641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1960BDF-9B37-9339-5D93-82782E356D25}"/>
              </a:ext>
            </a:extLst>
          </p:cNvPr>
          <p:cNvSpPr txBox="1"/>
          <p:nvPr/>
        </p:nvSpPr>
        <p:spPr>
          <a:xfrm>
            <a:off x="560368" y="5314812"/>
            <a:ext cx="31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*Average results over LF dataset</a:t>
            </a:r>
          </a:p>
        </p:txBody>
      </p:sp>
    </p:spTree>
    <p:extLst>
      <p:ext uri="{BB962C8B-B14F-4D97-AF65-F5344CB8AC3E}">
        <p14:creationId xmlns:p14="http://schemas.microsoft.com/office/powerpoint/2010/main" val="3292944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60CF5F98-D340-B881-4FF4-DA73980AA462}"/>
              </a:ext>
            </a:extLst>
          </p:cNvPr>
          <p:cNvCxnSpPr>
            <a:cxnSpLocks/>
          </p:cNvCxnSpPr>
          <p:nvPr/>
        </p:nvCxnSpPr>
        <p:spPr>
          <a:xfrm>
            <a:off x="10416932" y="4242217"/>
            <a:ext cx="0" cy="1041662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C1AF98F3-39B4-04FE-8F2B-20D8FFA19ED2}"/>
              </a:ext>
            </a:extLst>
          </p:cNvPr>
          <p:cNvCxnSpPr>
            <a:cxnSpLocks/>
          </p:cNvCxnSpPr>
          <p:nvPr/>
        </p:nvCxnSpPr>
        <p:spPr>
          <a:xfrm>
            <a:off x="8400315" y="4234895"/>
            <a:ext cx="0" cy="104166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2BB63C4E-63A0-EDF6-9D29-1215A3CB5264}"/>
              </a:ext>
            </a:extLst>
          </p:cNvPr>
          <p:cNvCxnSpPr>
            <a:cxnSpLocks/>
          </p:cNvCxnSpPr>
          <p:nvPr/>
        </p:nvCxnSpPr>
        <p:spPr>
          <a:xfrm>
            <a:off x="6376746" y="4242217"/>
            <a:ext cx="0" cy="104166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FBF93F3C-E119-BD96-D0C6-05A676DAC2EF}"/>
              </a:ext>
            </a:extLst>
          </p:cNvPr>
          <p:cNvCxnSpPr>
            <a:cxnSpLocks/>
          </p:cNvCxnSpPr>
          <p:nvPr/>
        </p:nvCxnSpPr>
        <p:spPr>
          <a:xfrm>
            <a:off x="4322264" y="4235988"/>
            <a:ext cx="0" cy="104166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D3B8C96F-9BC6-5F6C-FF73-3469964DDB1D}"/>
              </a:ext>
            </a:extLst>
          </p:cNvPr>
          <p:cNvCxnSpPr>
            <a:cxnSpLocks/>
          </p:cNvCxnSpPr>
          <p:nvPr/>
        </p:nvCxnSpPr>
        <p:spPr>
          <a:xfrm>
            <a:off x="2409221" y="4234895"/>
            <a:ext cx="0" cy="104166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33">
            <a:extLst>
              <a:ext uri="{FF2B5EF4-FFF2-40B4-BE49-F238E27FC236}">
                <a16:creationId xmlns:a16="http://schemas.microsoft.com/office/drawing/2014/main" id="{770CAFB1-569B-603D-D97B-2E510B5EFE1E}"/>
              </a:ext>
            </a:extLst>
          </p:cNvPr>
          <p:cNvSpPr txBox="1"/>
          <p:nvPr/>
        </p:nvSpPr>
        <p:spPr>
          <a:xfrm>
            <a:off x="122279" y="2020563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algn="ctr"/>
            <a:r>
              <a:rPr lang="en-GB" dirty="0"/>
              <a:t>RGB Pred.</a:t>
            </a:r>
          </a:p>
        </p:txBody>
      </p:sp>
      <p:sp>
        <p:nvSpPr>
          <p:cNvPr id="25" name="文本框 3">
            <a:extLst>
              <a:ext uri="{FF2B5EF4-FFF2-40B4-BE49-F238E27FC236}">
                <a16:creationId xmlns:a16="http://schemas.microsoft.com/office/drawing/2014/main" id="{025891F1-6E40-8E03-D0AA-F186B4653B20}"/>
              </a:ext>
            </a:extLst>
          </p:cNvPr>
          <p:cNvSpPr txBox="1"/>
          <p:nvPr/>
        </p:nvSpPr>
        <p:spPr>
          <a:xfrm>
            <a:off x="10037958" y="125793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urs</a:t>
            </a: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FB3ADB7D-AE12-AEB2-5C3D-2786E207F1AE}"/>
              </a:ext>
            </a:extLst>
          </p:cNvPr>
          <p:cNvSpPr txBox="1"/>
          <p:nvPr/>
        </p:nvSpPr>
        <p:spPr>
          <a:xfrm>
            <a:off x="7471476" y="1257576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altLang="en-GB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alt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(3DV 21)</a:t>
            </a:r>
            <a:endParaRPr lang="" altLang="en-US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1">
            <a:extLst>
              <a:ext uri="{FF2B5EF4-FFF2-40B4-BE49-F238E27FC236}">
                <a16:creationId xmlns:a16="http://schemas.microsoft.com/office/drawing/2014/main" id="{3D8A764F-71A1-7B48-0675-B0A3B2AE01C3}"/>
              </a:ext>
            </a:extLst>
          </p:cNvPr>
          <p:cNvSpPr txBox="1"/>
          <p:nvPr/>
        </p:nvSpPr>
        <p:spPr>
          <a:xfrm>
            <a:off x="3627202" y="125689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</a:rPr>
              <a:t>MC-D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rop</a:t>
            </a:r>
            <a:r>
              <a:rPr lang="" dirty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endParaRPr lang="" alt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48">
            <a:extLst>
              <a:ext uri="{FF2B5EF4-FFF2-40B4-BE49-F238E27FC236}">
                <a16:creationId xmlns:a16="http://schemas.microsoft.com/office/drawing/2014/main" id="{8EC3A9C4-FF66-8A8C-FCE7-65778EBF7295}"/>
              </a:ext>
            </a:extLst>
          </p:cNvPr>
          <p:cNvSpPr txBox="1"/>
          <p:nvPr/>
        </p:nvSpPr>
        <p:spPr>
          <a:xfrm>
            <a:off x="5366183" y="1257576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" altLang="en-GB" dirty="0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alt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(CVPR 21)</a:t>
            </a:r>
            <a:endParaRPr lang="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2AFA58E-9C2E-59A1-6029-B80137C235B7}"/>
              </a:ext>
            </a:extLst>
          </p:cNvPr>
          <p:cNvSpPr txBox="1"/>
          <p:nvPr/>
        </p:nvSpPr>
        <p:spPr>
          <a:xfrm>
            <a:off x="1410271" y="1256899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Deep Ensembles</a:t>
            </a:r>
            <a:endParaRPr lang="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" descr="48_pred">
            <a:extLst>
              <a:ext uri="{FF2B5EF4-FFF2-40B4-BE49-F238E27FC236}">
                <a16:creationId xmlns:a16="http://schemas.microsoft.com/office/drawing/2014/main" id="{939190C0-4BA1-7A02-CDF5-A7E28B51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49" y="1646767"/>
            <a:ext cx="1979930" cy="1056640"/>
          </a:xfrm>
          <a:prstGeom prst="rect">
            <a:avLst/>
          </a:prstGeom>
        </p:spPr>
      </p:pic>
      <p:pic>
        <p:nvPicPr>
          <p:cNvPr id="31" name="Picture 19" descr="48_pred">
            <a:extLst>
              <a:ext uri="{FF2B5EF4-FFF2-40B4-BE49-F238E27FC236}">
                <a16:creationId xmlns:a16="http://schemas.microsoft.com/office/drawing/2014/main" id="{236FD300-85B6-ABB6-AF3F-12CFC7995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049" y="1646767"/>
            <a:ext cx="1980565" cy="1056640"/>
          </a:xfrm>
          <a:prstGeom prst="rect">
            <a:avLst/>
          </a:prstGeom>
        </p:spPr>
      </p:pic>
      <p:pic>
        <p:nvPicPr>
          <p:cNvPr id="32" name="Picture 27" descr="48_pred_2">
            <a:extLst>
              <a:ext uri="{FF2B5EF4-FFF2-40B4-BE49-F238E27FC236}">
                <a16:creationId xmlns:a16="http://schemas.microsoft.com/office/drawing/2014/main" id="{DEF8E586-B43A-EAFE-B30E-AD76FF2D8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649" y="1647402"/>
            <a:ext cx="1979930" cy="1056005"/>
          </a:xfrm>
          <a:prstGeom prst="rect">
            <a:avLst/>
          </a:prstGeom>
        </p:spPr>
      </p:pic>
      <p:pic>
        <p:nvPicPr>
          <p:cNvPr id="33" name="Picture 35" descr="48_pred">
            <a:extLst>
              <a:ext uri="{FF2B5EF4-FFF2-40B4-BE49-F238E27FC236}">
                <a16:creationId xmlns:a16="http://schemas.microsoft.com/office/drawing/2014/main" id="{7F19B0C5-96BF-CBC6-AF8F-D48C86A4C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714" y="1646767"/>
            <a:ext cx="1979295" cy="105600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3356FD2-BD2F-E9C2-8910-1A134D82F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2219" y="1646767"/>
            <a:ext cx="1979295" cy="1055370"/>
          </a:xfrm>
          <a:prstGeom prst="rect">
            <a:avLst/>
          </a:prstGeom>
        </p:spPr>
      </p:pic>
      <p:pic>
        <p:nvPicPr>
          <p:cNvPr id="36" name="Picture 6" descr="48_mae">
            <a:extLst>
              <a:ext uri="{FF2B5EF4-FFF2-40B4-BE49-F238E27FC236}">
                <a16:creationId xmlns:a16="http://schemas.microsoft.com/office/drawing/2014/main" id="{116C84EE-62AA-00A9-9FE9-03FA499AE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844" y="3181132"/>
            <a:ext cx="1981835" cy="1057275"/>
          </a:xfrm>
          <a:prstGeom prst="rect">
            <a:avLst/>
          </a:prstGeom>
        </p:spPr>
      </p:pic>
      <p:pic>
        <p:nvPicPr>
          <p:cNvPr id="37" name="Picture 8" descr="48_mae">
            <a:extLst>
              <a:ext uri="{FF2B5EF4-FFF2-40B4-BE49-F238E27FC236}">
                <a16:creationId xmlns:a16="http://schemas.microsoft.com/office/drawing/2014/main" id="{11FEBC4C-20D5-1064-D419-D473B52DC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3049" y="3181132"/>
            <a:ext cx="1981835" cy="1057275"/>
          </a:xfrm>
          <a:prstGeom prst="rect">
            <a:avLst/>
          </a:prstGeom>
        </p:spPr>
      </p:pic>
      <p:pic>
        <p:nvPicPr>
          <p:cNvPr id="38" name="Picture 26" descr="48_mae">
            <a:extLst>
              <a:ext uri="{FF2B5EF4-FFF2-40B4-BE49-F238E27FC236}">
                <a16:creationId xmlns:a16="http://schemas.microsoft.com/office/drawing/2014/main" id="{4FC12827-8713-DD44-74E9-C48BC9A4E8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649" y="3182402"/>
            <a:ext cx="1979930" cy="1056005"/>
          </a:xfrm>
          <a:prstGeom prst="rect">
            <a:avLst/>
          </a:prstGeom>
        </p:spPr>
      </p:pic>
      <p:pic>
        <p:nvPicPr>
          <p:cNvPr id="39" name="Picture 32" descr="48_mae">
            <a:extLst>
              <a:ext uri="{FF2B5EF4-FFF2-40B4-BE49-F238E27FC236}">
                <a16:creationId xmlns:a16="http://schemas.microsoft.com/office/drawing/2014/main" id="{C68244D6-B787-110C-0428-43F2E78DEC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1714" y="3182402"/>
            <a:ext cx="1979295" cy="1056005"/>
          </a:xfrm>
          <a:prstGeom prst="rect">
            <a:avLst/>
          </a:prstGeom>
        </p:spPr>
      </p:pic>
      <p:pic>
        <p:nvPicPr>
          <p:cNvPr id="40" name="图片 44">
            <a:extLst>
              <a:ext uri="{FF2B5EF4-FFF2-40B4-BE49-F238E27FC236}">
                <a16:creationId xmlns:a16="http://schemas.microsoft.com/office/drawing/2014/main" id="{611D9D4F-612E-3139-57E5-9BB30B4858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2219" y="3182402"/>
            <a:ext cx="1983740" cy="1057910"/>
          </a:xfrm>
          <a:prstGeom prst="rect">
            <a:avLst/>
          </a:prstGeom>
        </p:spPr>
      </p:pic>
      <p:pic>
        <p:nvPicPr>
          <p:cNvPr id="41" name="Picture 38" descr="48_std">
            <a:extLst>
              <a:ext uri="{FF2B5EF4-FFF2-40B4-BE49-F238E27FC236}">
                <a16:creationId xmlns:a16="http://schemas.microsoft.com/office/drawing/2014/main" id="{EC8FAF7D-0259-966C-94AD-9C248EEC18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1174" y="5280069"/>
            <a:ext cx="1970405" cy="1051560"/>
          </a:xfrm>
          <a:prstGeom prst="rect">
            <a:avLst/>
          </a:prstGeom>
        </p:spPr>
      </p:pic>
      <p:pic>
        <p:nvPicPr>
          <p:cNvPr id="42" name="Picture 39" descr="48_std">
            <a:extLst>
              <a:ext uri="{FF2B5EF4-FFF2-40B4-BE49-F238E27FC236}">
                <a16:creationId xmlns:a16="http://schemas.microsoft.com/office/drawing/2014/main" id="{6C865A33-9FFC-0681-DB76-FC17AB00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2349" y="5280069"/>
            <a:ext cx="1978660" cy="1056005"/>
          </a:xfrm>
          <a:prstGeom prst="rect">
            <a:avLst/>
          </a:prstGeom>
        </p:spPr>
      </p:pic>
      <p:pic>
        <p:nvPicPr>
          <p:cNvPr id="43" name="图片 46">
            <a:extLst>
              <a:ext uri="{FF2B5EF4-FFF2-40B4-BE49-F238E27FC236}">
                <a16:creationId xmlns:a16="http://schemas.microsoft.com/office/drawing/2014/main" id="{9728F828-A0ED-5846-1DF3-1A63B47EBD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1584" y="5283879"/>
            <a:ext cx="1979930" cy="1056005"/>
          </a:xfrm>
          <a:prstGeom prst="rect">
            <a:avLst/>
          </a:prstGeom>
        </p:spPr>
      </p:pic>
      <p:pic>
        <p:nvPicPr>
          <p:cNvPr id="44" name="Picture 41" descr="48_stdv_map">
            <a:extLst>
              <a:ext uri="{FF2B5EF4-FFF2-40B4-BE49-F238E27FC236}">
                <a16:creationId xmlns:a16="http://schemas.microsoft.com/office/drawing/2014/main" id="{10A0C4D6-467F-031E-4A41-D8740BE34B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9464" y="5282609"/>
            <a:ext cx="1974215" cy="1053465"/>
          </a:xfrm>
          <a:prstGeom prst="rect">
            <a:avLst/>
          </a:prstGeom>
        </p:spPr>
      </p:pic>
      <p:pic>
        <p:nvPicPr>
          <p:cNvPr id="45" name="Picture 42" descr="48_std">
            <a:extLst>
              <a:ext uri="{FF2B5EF4-FFF2-40B4-BE49-F238E27FC236}">
                <a16:creationId xmlns:a16="http://schemas.microsoft.com/office/drawing/2014/main" id="{0695DE75-0BB4-364A-7659-7EC43BF6FA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1779" y="5282609"/>
            <a:ext cx="1981835" cy="1057275"/>
          </a:xfrm>
          <a:prstGeom prst="rect">
            <a:avLst/>
          </a:prstGeom>
        </p:spPr>
      </p:pic>
      <p:sp>
        <p:nvSpPr>
          <p:cNvPr id="46" name="文本框 34">
            <a:extLst>
              <a:ext uri="{FF2B5EF4-FFF2-40B4-BE49-F238E27FC236}">
                <a16:creationId xmlns:a16="http://schemas.microsoft.com/office/drawing/2014/main" id="{6C70D9AB-DBFF-C8CE-5B62-753E290FE085}"/>
              </a:ext>
            </a:extLst>
          </p:cNvPr>
          <p:cNvSpPr txBox="1"/>
          <p:nvPr/>
        </p:nvSpPr>
        <p:spPr>
          <a:xfrm>
            <a:off x="137507" y="3513962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" alt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Pred.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Error</a:t>
            </a:r>
          </a:p>
        </p:txBody>
      </p:sp>
      <p:sp>
        <p:nvSpPr>
          <p:cNvPr id="47" name="文本框 35">
            <a:extLst>
              <a:ext uri="{FF2B5EF4-FFF2-40B4-BE49-F238E27FC236}">
                <a16:creationId xmlns:a16="http://schemas.microsoft.com/office/drawing/2014/main" id="{9E915206-F340-F54D-D8FA-466C783A863E}"/>
              </a:ext>
            </a:extLst>
          </p:cNvPr>
          <p:cNvSpPr txBox="1"/>
          <p:nvPr/>
        </p:nvSpPr>
        <p:spPr>
          <a:xfrm>
            <a:off x="122279" y="565196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algn="ctr"/>
            <a:r>
              <a:rPr lang="" altLang="en-GB" dirty="0"/>
              <a:t>U</a:t>
            </a:r>
            <a:r>
              <a:rPr lang="en-GB" dirty="0" err="1"/>
              <a:t>ncertainty</a:t>
            </a:r>
            <a:endParaRPr lang="en-GB" dirty="0"/>
          </a:p>
          <a:p>
            <a:pPr algn="ctr"/>
            <a:r>
              <a:rPr lang="en-GB" dirty="0"/>
              <a:t>map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4DB871E6-7F96-C2C9-DAAD-216387AA29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10886330" y="5775257"/>
            <a:ext cx="1057276" cy="71978"/>
          </a:xfrm>
          <a:prstGeom prst="rect">
            <a:avLst/>
          </a:prstGeom>
        </p:spPr>
      </p:pic>
      <p:sp>
        <p:nvSpPr>
          <p:cNvPr id="72" name="文本框 71">
            <a:extLst>
              <a:ext uri="{FF2B5EF4-FFF2-40B4-BE49-F238E27FC236}">
                <a16:creationId xmlns:a16="http://schemas.microsoft.com/office/drawing/2014/main" id="{66D2EEDC-B4CE-E181-07A5-DC548C5DA311}"/>
              </a:ext>
            </a:extLst>
          </p:cNvPr>
          <p:cNvSpPr txBox="1"/>
          <p:nvPr/>
        </p:nvSpPr>
        <p:spPr>
          <a:xfrm>
            <a:off x="604158" y="444246"/>
            <a:ext cx="4360489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noProof="1"/>
              <a:t>Results Comparison:</a:t>
            </a:r>
            <a:endParaRPr lang="en-US" altLang="zh-CN" dirty="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1BF2581D-A01E-A30D-109A-CBE2B150A9EB}"/>
              </a:ext>
            </a:extLst>
          </p:cNvPr>
          <p:cNvSpPr txBox="1"/>
          <p:nvPr/>
        </p:nvSpPr>
        <p:spPr>
          <a:xfrm>
            <a:off x="9942594" y="2694695"/>
            <a:ext cx="817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26.39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11813525-7AC4-A5A8-EB92-597060F460D9}"/>
              </a:ext>
            </a:extLst>
          </p:cNvPr>
          <p:cNvSpPr txBox="1"/>
          <p:nvPr/>
        </p:nvSpPr>
        <p:spPr>
          <a:xfrm>
            <a:off x="2020016" y="2702757"/>
            <a:ext cx="8179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25.93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89CD9015-0A1E-3A29-6652-D52E162480FA}"/>
              </a:ext>
            </a:extLst>
          </p:cNvPr>
          <p:cNvSpPr txBox="1"/>
          <p:nvPr/>
        </p:nvSpPr>
        <p:spPr>
          <a:xfrm>
            <a:off x="3916026" y="2709246"/>
            <a:ext cx="8179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24.00</a:t>
            </a:r>
            <a:endParaRPr lang="en-GB" dirty="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3B1F4F60-A269-C0DB-7058-43E9067F4B0C}"/>
              </a:ext>
            </a:extLst>
          </p:cNvPr>
          <p:cNvSpPr txBox="1"/>
          <p:nvPr/>
        </p:nvSpPr>
        <p:spPr>
          <a:xfrm>
            <a:off x="5961848" y="2697212"/>
            <a:ext cx="817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19.81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ABF366D6-E381-38B4-DA3B-D3BB50D0BEB3}"/>
              </a:ext>
            </a:extLst>
          </p:cNvPr>
          <p:cNvSpPr txBox="1"/>
          <p:nvPr/>
        </p:nvSpPr>
        <p:spPr>
          <a:xfrm>
            <a:off x="7988349" y="2694695"/>
            <a:ext cx="817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23.56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B2215FC2-CD8E-4EA9-B9CA-B69C1EBC47E4}"/>
              </a:ext>
            </a:extLst>
          </p:cNvPr>
          <p:cNvSpPr txBox="1"/>
          <p:nvPr/>
        </p:nvSpPr>
        <p:spPr>
          <a:xfrm>
            <a:off x="10096172" y="4602932"/>
            <a:ext cx="641522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b="1" u="sng" dirty="0">
                <a:solidFill>
                  <a:srgbClr val="FF0000"/>
                </a:solidFill>
              </a:rPr>
              <a:t>- 0.90</a:t>
            </a:r>
            <a:endParaRPr lang="en-GB" b="1" u="sng" dirty="0">
              <a:solidFill>
                <a:srgbClr val="FF0000"/>
              </a:solidFill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1DE16DEA-5B52-A127-5147-4B5C58DFF505}"/>
              </a:ext>
            </a:extLst>
          </p:cNvPr>
          <p:cNvSpPr txBox="1"/>
          <p:nvPr/>
        </p:nvSpPr>
        <p:spPr>
          <a:xfrm>
            <a:off x="2148594" y="4602931"/>
            <a:ext cx="53251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1.26</a:t>
            </a:r>
            <a:endParaRPr lang="en-GB" dirty="0"/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4CB026F4-3213-A7FB-8DA3-D832924D5B0B}"/>
              </a:ext>
            </a:extLst>
          </p:cNvPr>
          <p:cNvSpPr txBox="1"/>
          <p:nvPr/>
        </p:nvSpPr>
        <p:spPr>
          <a:xfrm>
            <a:off x="4057868" y="4602931"/>
            <a:ext cx="53251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1.35</a:t>
            </a:r>
            <a:endParaRPr lang="en-GB" dirty="0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93F3449D-F681-3F04-5A5A-A23BB568FE0F}"/>
              </a:ext>
            </a:extLst>
          </p:cNvPr>
          <p:cNvSpPr txBox="1"/>
          <p:nvPr/>
        </p:nvSpPr>
        <p:spPr>
          <a:xfrm>
            <a:off x="6110487" y="4602931"/>
            <a:ext cx="532518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2.23</a:t>
            </a:r>
            <a:endParaRPr lang="en-GB" dirty="0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EBA952D8-F0B0-E77F-1049-9116856F39E8}"/>
              </a:ext>
            </a:extLst>
          </p:cNvPr>
          <p:cNvSpPr txBox="1"/>
          <p:nvPr/>
        </p:nvSpPr>
        <p:spPr>
          <a:xfrm>
            <a:off x="8140390" y="4602931"/>
            <a:ext cx="53251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0.26</a:t>
            </a:r>
            <a:endParaRPr lang="en-GB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67DE1659-72B2-3517-C035-4DB1FE33F57B}"/>
              </a:ext>
            </a:extLst>
          </p:cNvPr>
          <p:cNvSpPr txBox="1"/>
          <p:nvPr/>
        </p:nvSpPr>
        <p:spPr>
          <a:xfrm>
            <a:off x="5325788" y="527345"/>
            <a:ext cx="1856598" cy="3693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sz="2000" b="0" dirty="0"/>
              <a:t>on RGB image</a:t>
            </a:r>
          </a:p>
        </p:txBody>
      </p:sp>
      <p:cxnSp>
        <p:nvCxnSpPr>
          <p:cNvPr id="2" name="直线箭头连接符 1">
            <a:extLst>
              <a:ext uri="{FF2B5EF4-FFF2-40B4-BE49-F238E27FC236}">
                <a16:creationId xmlns:a16="http://schemas.microsoft.com/office/drawing/2014/main" id="{992BAB56-70F7-CB63-C958-A7B693D2D08B}"/>
              </a:ext>
            </a:extLst>
          </p:cNvPr>
          <p:cNvCxnSpPr>
            <a:cxnSpLocks/>
          </p:cNvCxnSpPr>
          <p:nvPr/>
        </p:nvCxnSpPr>
        <p:spPr>
          <a:xfrm flipV="1">
            <a:off x="1884737" y="2744657"/>
            <a:ext cx="1364" cy="19761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F97F8895-A5C2-110B-F048-B8AA668F9C15}"/>
              </a:ext>
            </a:extLst>
          </p:cNvPr>
          <p:cNvCxnSpPr>
            <a:cxnSpLocks/>
          </p:cNvCxnSpPr>
          <p:nvPr/>
        </p:nvCxnSpPr>
        <p:spPr>
          <a:xfrm>
            <a:off x="1776378" y="4652550"/>
            <a:ext cx="0" cy="20669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82A3FCCB-1CB9-E779-93B5-6FA30EE98582}"/>
              </a:ext>
            </a:extLst>
          </p:cNvPr>
          <p:cNvCxnSpPr>
            <a:cxnSpLocks/>
          </p:cNvCxnSpPr>
          <p:nvPr/>
        </p:nvCxnSpPr>
        <p:spPr>
          <a:xfrm>
            <a:off x="677797" y="3923143"/>
            <a:ext cx="0" cy="167219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64BDF5F-F59F-DD2E-BE61-9D0E0B035277}"/>
              </a:ext>
            </a:extLst>
          </p:cNvPr>
          <p:cNvSpPr txBox="1"/>
          <p:nvPr/>
        </p:nvSpPr>
        <p:spPr>
          <a:xfrm>
            <a:off x="157544" y="4602931"/>
            <a:ext cx="1059906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GB" dirty="0"/>
              <a:t>Correlation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FEE7887-EC16-D028-8B09-815AAD248762}"/>
              </a:ext>
            </a:extLst>
          </p:cNvPr>
          <p:cNvSpPr txBox="1"/>
          <p:nvPr/>
        </p:nvSpPr>
        <p:spPr>
          <a:xfrm>
            <a:off x="1262666" y="4602931"/>
            <a:ext cx="57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GB" dirty="0"/>
              <a:t>NLL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A52A3AA-0E06-775C-8AB3-22B2DBD5C432}"/>
              </a:ext>
            </a:extLst>
          </p:cNvPr>
          <p:cNvSpPr txBox="1"/>
          <p:nvPr/>
        </p:nvSpPr>
        <p:spPr>
          <a:xfrm>
            <a:off x="1209305" y="2697687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PNSR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316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3">
            <a:extLst>
              <a:ext uri="{FF2B5EF4-FFF2-40B4-BE49-F238E27FC236}">
                <a16:creationId xmlns:a16="http://schemas.microsoft.com/office/drawing/2014/main" id="{025891F1-6E40-8E03-D0AA-F186B4653B20}"/>
              </a:ext>
            </a:extLst>
          </p:cNvPr>
          <p:cNvSpPr txBox="1"/>
          <p:nvPr/>
        </p:nvSpPr>
        <p:spPr>
          <a:xfrm>
            <a:off x="10037958" y="125793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urs</a:t>
            </a: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FB3ADB7D-AE12-AEB2-5C3D-2786E207F1AE}"/>
              </a:ext>
            </a:extLst>
          </p:cNvPr>
          <p:cNvSpPr txBox="1"/>
          <p:nvPr/>
        </p:nvSpPr>
        <p:spPr>
          <a:xfrm>
            <a:off x="7471476" y="1257576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altLang="en-GB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alt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(3DV 21)</a:t>
            </a:r>
            <a:endParaRPr lang="" altLang="en-US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48">
            <a:extLst>
              <a:ext uri="{FF2B5EF4-FFF2-40B4-BE49-F238E27FC236}">
                <a16:creationId xmlns:a16="http://schemas.microsoft.com/office/drawing/2014/main" id="{8EC3A9C4-FF66-8A8C-FCE7-65778EBF7295}"/>
              </a:ext>
            </a:extLst>
          </p:cNvPr>
          <p:cNvSpPr txBox="1"/>
          <p:nvPr/>
        </p:nvSpPr>
        <p:spPr>
          <a:xfrm>
            <a:off x="5366183" y="1257576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" altLang="en-GB" dirty="0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alt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(CVPR 21)</a:t>
            </a:r>
            <a:endParaRPr lang="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66D2EEDC-B4CE-E181-07A5-DC548C5DA311}"/>
              </a:ext>
            </a:extLst>
          </p:cNvPr>
          <p:cNvSpPr txBox="1"/>
          <p:nvPr/>
        </p:nvSpPr>
        <p:spPr>
          <a:xfrm>
            <a:off x="604158" y="444246"/>
            <a:ext cx="4360489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noProof="1"/>
              <a:t>Results Comparison:</a:t>
            </a:r>
            <a:endParaRPr lang="en-US" altLang="zh-CN" dirty="0"/>
          </a:p>
        </p:txBody>
      </p:sp>
      <p:pic>
        <p:nvPicPr>
          <p:cNvPr id="2" name="Picture 31" descr="disp_48_std">
            <a:extLst>
              <a:ext uri="{FF2B5EF4-FFF2-40B4-BE49-F238E27FC236}">
                <a16:creationId xmlns:a16="http://schemas.microsoft.com/office/drawing/2014/main" id="{A50532D2-A600-3413-D69F-E18B478C9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465" y="5306763"/>
            <a:ext cx="1984187" cy="10588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6295F1D-1F65-5972-F78B-285D6437F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682" y="5311021"/>
            <a:ext cx="1983105" cy="1057910"/>
          </a:xfrm>
          <a:prstGeom prst="rect">
            <a:avLst/>
          </a:prstGeom>
        </p:spPr>
      </p:pic>
      <p:sp>
        <p:nvSpPr>
          <p:cNvPr id="4" name="文本框 33">
            <a:extLst>
              <a:ext uri="{FF2B5EF4-FFF2-40B4-BE49-F238E27FC236}">
                <a16:creationId xmlns:a16="http://schemas.microsoft.com/office/drawing/2014/main" id="{42DD8779-ECEF-4F9A-785F-4A840E69D582}"/>
              </a:ext>
            </a:extLst>
          </p:cNvPr>
          <p:cNvSpPr txBox="1"/>
          <p:nvPr/>
        </p:nvSpPr>
        <p:spPr>
          <a:xfrm>
            <a:off x="112088" y="2025513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alt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Pred.</a:t>
            </a:r>
          </a:p>
        </p:txBody>
      </p:sp>
      <p:sp>
        <p:nvSpPr>
          <p:cNvPr id="7" name="Rectangle 53">
            <a:extLst>
              <a:ext uri="{FF2B5EF4-FFF2-40B4-BE49-F238E27FC236}">
                <a16:creationId xmlns:a16="http://schemas.microsoft.com/office/drawing/2014/main" id="{B5B899FC-89D9-8CE1-65B4-A40469D81048}"/>
              </a:ext>
            </a:extLst>
          </p:cNvPr>
          <p:cNvSpPr/>
          <p:nvPr/>
        </p:nvSpPr>
        <p:spPr>
          <a:xfrm>
            <a:off x="5300972" y="5317487"/>
            <a:ext cx="1962760" cy="10495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54">
            <a:extLst>
              <a:ext uri="{FF2B5EF4-FFF2-40B4-BE49-F238E27FC236}">
                <a16:creationId xmlns:a16="http://schemas.microsoft.com/office/drawing/2014/main" id="{3F256EAA-4E8C-C880-7CB6-D9B360637271}"/>
              </a:ext>
            </a:extLst>
          </p:cNvPr>
          <p:cNvCxnSpPr>
            <a:cxnSpLocks/>
          </p:cNvCxnSpPr>
          <p:nvPr/>
        </p:nvCxnSpPr>
        <p:spPr>
          <a:xfrm>
            <a:off x="5316382" y="5317487"/>
            <a:ext cx="1940053" cy="1045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5" descr="disp_48_mae">
            <a:extLst>
              <a:ext uri="{FF2B5EF4-FFF2-40B4-BE49-F238E27FC236}">
                <a16:creationId xmlns:a16="http://schemas.microsoft.com/office/drawing/2014/main" id="{1A4BEDCC-CF04-DE06-FE9E-F80EC834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441" y="3146011"/>
            <a:ext cx="1985300" cy="1059039"/>
          </a:xfrm>
          <a:prstGeom prst="rect">
            <a:avLst/>
          </a:prstGeom>
        </p:spPr>
      </p:pic>
      <p:pic>
        <p:nvPicPr>
          <p:cNvPr id="10" name="Picture 58" descr="disp_48_mae">
            <a:extLst>
              <a:ext uri="{FF2B5EF4-FFF2-40B4-BE49-F238E27FC236}">
                <a16:creationId xmlns:a16="http://schemas.microsoft.com/office/drawing/2014/main" id="{E42DB531-BC69-3307-199F-22D8A01F2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676" y="3154355"/>
            <a:ext cx="1979372" cy="1056003"/>
          </a:xfrm>
          <a:prstGeom prst="rect">
            <a:avLst/>
          </a:prstGeom>
        </p:spPr>
      </p:pic>
      <p:pic>
        <p:nvPicPr>
          <p:cNvPr id="11" name="Picture 59" descr="disp_48_std">
            <a:extLst>
              <a:ext uri="{FF2B5EF4-FFF2-40B4-BE49-F238E27FC236}">
                <a16:creationId xmlns:a16="http://schemas.microsoft.com/office/drawing/2014/main" id="{31314C7B-584F-58D0-C58F-424090311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666" y="5308144"/>
            <a:ext cx="1972865" cy="10525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C29EEE-38B3-A100-7D2C-B4722CC3C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269" y="3146011"/>
            <a:ext cx="1983580" cy="10579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C292B56-6C4D-6555-0C6C-93EF2D8B9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415" y="1652573"/>
            <a:ext cx="1983582" cy="105791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316969-CBCE-8DCA-7F65-A7CF8E7D60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2851" y="1655430"/>
            <a:ext cx="1972865" cy="10521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DCB5AEF-9D8B-BE3B-6541-E06EBAF933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7872" y="3152830"/>
            <a:ext cx="1983580" cy="10579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D7FB52F-78CB-0CF3-6081-7CE229D656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9456" y="5306477"/>
            <a:ext cx="1984187" cy="10582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C7239A-F281-B8D9-9AD9-2C00E1226D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5018" y="1652573"/>
            <a:ext cx="1985300" cy="10588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7A387B0-1005-D221-6BA9-284EB29815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9588" y="1652572"/>
            <a:ext cx="1985299" cy="10588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4F430E7-7753-EFAE-3B7F-C896693A9C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3355" y="3152830"/>
            <a:ext cx="1983580" cy="10579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A44C4EF-7C44-FEAB-3EDA-06DA1BE20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0500" y="1652573"/>
            <a:ext cx="1985299" cy="105882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B4AD41B-B818-1230-9567-5EB82E24D84F}"/>
              </a:ext>
            </a:extLst>
          </p:cNvPr>
          <p:cNvSpPr txBox="1"/>
          <p:nvPr/>
        </p:nvSpPr>
        <p:spPr>
          <a:xfrm>
            <a:off x="9689007" y="2721411"/>
            <a:ext cx="13874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0.166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DCFFEF7-032B-F006-481D-5035AB3EDFB5}"/>
              </a:ext>
            </a:extLst>
          </p:cNvPr>
          <p:cNvSpPr txBox="1"/>
          <p:nvPr/>
        </p:nvSpPr>
        <p:spPr>
          <a:xfrm>
            <a:off x="2031338" y="2735534"/>
            <a:ext cx="865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0.221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A8DAC73-DC52-9427-B8DA-8F673BC6C627}"/>
              </a:ext>
            </a:extLst>
          </p:cNvPr>
          <p:cNvSpPr txBox="1"/>
          <p:nvPr/>
        </p:nvSpPr>
        <p:spPr>
          <a:xfrm>
            <a:off x="3887640" y="2721968"/>
            <a:ext cx="865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0.241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D011C67-FAE2-69C0-89F3-1F87836C385F}"/>
              </a:ext>
            </a:extLst>
          </p:cNvPr>
          <p:cNvSpPr txBox="1"/>
          <p:nvPr/>
        </p:nvSpPr>
        <p:spPr>
          <a:xfrm>
            <a:off x="5657203" y="2723323"/>
            <a:ext cx="13874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0.214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3E50708-419F-29F4-4B59-B51D6082175C}"/>
              </a:ext>
            </a:extLst>
          </p:cNvPr>
          <p:cNvSpPr txBox="1"/>
          <p:nvPr/>
        </p:nvSpPr>
        <p:spPr>
          <a:xfrm>
            <a:off x="7678722" y="2721412"/>
            <a:ext cx="13874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0.417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0BDFE58-3F68-2E57-1CE8-E23D555E876F}"/>
              </a:ext>
            </a:extLst>
          </p:cNvPr>
          <p:cNvSpPr txBox="1"/>
          <p:nvPr/>
        </p:nvSpPr>
        <p:spPr>
          <a:xfrm>
            <a:off x="5325788" y="527345"/>
            <a:ext cx="1879041" cy="3693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sz="2000" b="0" dirty="0"/>
              <a:t>on Depth map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E4C58A73-E5BA-31EA-7190-E175639CF8AD}"/>
              </a:ext>
            </a:extLst>
          </p:cNvPr>
          <p:cNvSpPr txBox="1"/>
          <p:nvPr/>
        </p:nvSpPr>
        <p:spPr>
          <a:xfrm>
            <a:off x="137507" y="3513962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" alt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Pred.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Error</a:t>
            </a:r>
          </a:p>
        </p:txBody>
      </p:sp>
      <p:sp>
        <p:nvSpPr>
          <p:cNvPr id="30" name="文本框 35">
            <a:extLst>
              <a:ext uri="{FF2B5EF4-FFF2-40B4-BE49-F238E27FC236}">
                <a16:creationId xmlns:a16="http://schemas.microsoft.com/office/drawing/2014/main" id="{897320DC-BB78-3A81-B240-36A0DA563C2E}"/>
              </a:ext>
            </a:extLst>
          </p:cNvPr>
          <p:cNvSpPr txBox="1"/>
          <p:nvPr/>
        </p:nvSpPr>
        <p:spPr>
          <a:xfrm>
            <a:off x="122279" y="565196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algn="ctr"/>
            <a:r>
              <a:rPr lang="" altLang="en-GB" dirty="0"/>
              <a:t>U</a:t>
            </a:r>
            <a:r>
              <a:rPr lang="en-GB" dirty="0" err="1"/>
              <a:t>ncertainty</a:t>
            </a:r>
            <a:endParaRPr lang="en-GB" dirty="0"/>
          </a:p>
          <a:p>
            <a:pPr algn="ctr"/>
            <a:r>
              <a:rPr lang="en-GB" dirty="0"/>
              <a:t>map</a:t>
            </a:r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C91B04B4-E72F-931F-2477-62D5431F2856}"/>
              </a:ext>
            </a:extLst>
          </p:cNvPr>
          <p:cNvCxnSpPr>
            <a:cxnSpLocks/>
          </p:cNvCxnSpPr>
          <p:nvPr/>
        </p:nvCxnSpPr>
        <p:spPr>
          <a:xfrm>
            <a:off x="1776378" y="4652550"/>
            <a:ext cx="0" cy="20669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65905114-70AC-4821-38A3-A15567298E60}"/>
              </a:ext>
            </a:extLst>
          </p:cNvPr>
          <p:cNvCxnSpPr>
            <a:cxnSpLocks/>
          </p:cNvCxnSpPr>
          <p:nvPr/>
        </p:nvCxnSpPr>
        <p:spPr>
          <a:xfrm>
            <a:off x="677797" y="3923143"/>
            <a:ext cx="0" cy="167219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E755FAE2-4F19-3B52-9151-AC2A9F3DC7B8}"/>
              </a:ext>
            </a:extLst>
          </p:cNvPr>
          <p:cNvSpPr txBox="1"/>
          <p:nvPr/>
        </p:nvSpPr>
        <p:spPr>
          <a:xfrm>
            <a:off x="157544" y="4602931"/>
            <a:ext cx="1059906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GB" dirty="0"/>
              <a:t>Correlation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D931943-A41B-37DD-375B-13C7B9E9D915}"/>
              </a:ext>
            </a:extLst>
          </p:cNvPr>
          <p:cNvSpPr txBox="1"/>
          <p:nvPr/>
        </p:nvSpPr>
        <p:spPr>
          <a:xfrm>
            <a:off x="1262666" y="4602931"/>
            <a:ext cx="57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GB" dirty="0"/>
              <a:t>NLL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65C7C5C-FAC7-457E-449F-B819B9057C50}"/>
              </a:ext>
            </a:extLst>
          </p:cNvPr>
          <p:cNvSpPr txBox="1"/>
          <p:nvPr/>
        </p:nvSpPr>
        <p:spPr>
          <a:xfrm>
            <a:off x="1201702" y="2728825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RMSE</a:t>
            </a:r>
            <a:endParaRPr lang="en-GB" dirty="0"/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C8BC526C-5C1B-B193-1888-F840B267A0F4}"/>
              </a:ext>
            </a:extLst>
          </p:cNvPr>
          <p:cNvCxnSpPr>
            <a:cxnSpLocks/>
          </p:cNvCxnSpPr>
          <p:nvPr/>
        </p:nvCxnSpPr>
        <p:spPr>
          <a:xfrm>
            <a:off x="1889237" y="2793697"/>
            <a:ext cx="0" cy="20669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58B47CF6-7DBD-C8EC-381E-436A23EE4B05}"/>
              </a:ext>
            </a:extLst>
          </p:cNvPr>
          <p:cNvCxnSpPr>
            <a:cxnSpLocks/>
          </p:cNvCxnSpPr>
          <p:nvPr/>
        </p:nvCxnSpPr>
        <p:spPr>
          <a:xfrm>
            <a:off x="10416932" y="4242217"/>
            <a:ext cx="0" cy="1041662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5AB41F98-3186-9D97-94CE-E65D137705A2}"/>
              </a:ext>
            </a:extLst>
          </p:cNvPr>
          <p:cNvCxnSpPr>
            <a:cxnSpLocks/>
          </p:cNvCxnSpPr>
          <p:nvPr/>
        </p:nvCxnSpPr>
        <p:spPr>
          <a:xfrm>
            <a:off x="8400315" y="4234895"/>
            <a:ext cx="0" cy="104166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22F7A60F-B4CC-EAE1-6B8D-A1FDEEEEBA89}"/>
              </a:ext>
            </a:extLst>
          </p:cNvPr>
          <p:cNvCxnSpPr>
            <a:cxnSpLocks/>
          </p:cNvCxnSpPr>
          <p:nvPr/>
        </p:nvCxnSpPr>
        <p:spPr>
          <a:xfrm>
            <a:off x="6376746" y="4242217"/>
            <a:ext cx="0" cy="104166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28F61889-499D-4BA2-ED95-33F7AC04747D}"/>
              </a:ext>
            </a:extLst>
          </p:cNvPr>
          <p:cNvCxnSpPr>
            <a:cxnSpLocks/>
          </p:cNvCxnSpPr>
          <p:nvPr/>
        </p:nvCxnSpPr>
        <p:spPr>
          <a:xfrm>
            <a:off x="4322264" y="4235988"/>
            <a:ext cx="0" cy="104166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F20FB4C9-4E32-0BA6-C79F-D4FBC63A8D61}"/>
              </a:ext>
            </a:extLst>
          </p:cNvPr>
          <p:cNvCxnSpPr>
            <a:cxnSpLocks/>
          </p:cNvCxnSpPr>
          <p:nvPr/>
        </p:nvCxnSpPr>
        <p:spPr>
          <a:xfrm>
            <a:off x="2409221" y="4234895"/>
            <a:ext cx="0" cy="104166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7C33A270-FC20-67A4-0DDE-3FC7C528063F}"/>
              </a:ext>
            </a:extLst>
          </p:cNvPr>
          <p:cNvSpPr txBox="1"/>
          <p:nvPr/>
        </p:nvSpPr>
        <p:spPr>
          <a:xfrm>
            <a:off x="10150673" y="4602932"/>
            <a:ext cx="532518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b="1" u="sng" dirty="0">
                <a:solidFill>
                  <a:srgbClr val="FF0000"/>
                </a:solidFill>
              </a:rPr>
              <a:t>6.76</a:t>
            </a:r>
            <a:endParaRPr lang="en-GB" b="1" u="sng" dirty="0">
              <a:solidFill>
                <a:srgbClr val="FF0000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2D8AB35-8687-F3C8-4F5C-B874D6A8B074}"/>
              </a:ext>
            </a:extLst>
          </p:cNvPr>
          <p:cNvSpPr txBox="1"/>
          <p:nvPr/>
        </p:nvSpPr>
        <p:spPr>
          <a:xfrm>
            <a:off x="2148593" y="4602931"/>
            <a:ext cx="532518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7.88</a:t>
            </a:r>
            <a:endParaRPr lang="en-GB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8DC8D42-35C2-6DFC-D18E-6488677142C7}"/>
              </a:ext>
            </a:extLst>
          </p:cNvPr>
          <p:cNvSpPr txBox="1"/>
          <p:nvPr/>
        </p:nvSpPr>
        <p:spPr>
          <a:xfrm>
            <a:off x="4008174" y="4602931"/>
            <a:ext cx="631904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10.96</a:t>
            </a:r>
            <a:endParaRPr lang="en-GB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C48D584-0921-6DF3-45E4-107CB023D05B}"/>
              </a:ext>
            </a:extLst>
          </p:cNvPr>
          <p:cNvSpPr txBox="1"/>
          <p:nvPr/>
        </p:nvSpPr>
        <p:spPr>
          <a:xfrm>
            <a:off x="6254757" y="4602931"/>
            <a:ext cx="24397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-</a:t>
            </a:r>
            <a:endParaRPr lang="en-GB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FE8D1EC-B93B-DB02-7E56-FBCE27792546}"/>
              </a:ext>
            </a:extLst>
          </p:cNvPr>
          <p:cNvSpPr txBox="1"/>
          <p:nvPr/>
        </p:nvSpPr>
        <p:spPr>
          <a:xfrm>
            <a:off x="8140389" y="4602931"/>
            <a:ext cx="532518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en-US" altLang="zh-CN" dirty="0"/>
              <a:t>8.75</a:t>
            </a:r>
            <a:endParaRPr lang="en-GB" dirty="0"/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E4BDB628-8395-539B-41A2-618A272D6B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866168" y="5810136"/>
            <a:ext cx="1057276" cy="71978"/>
          </a:xfrm>
          <a:prstGeom prst="rect">
            <a:avLst/>
          </a:prstGeom>
        </p:spPr>
      </p:pic>
      <p:sp>
        <p:nvSpPr>
          <p:cNvPr id="5" name="文本框 21">
            <a:extLst>
              <a:ext uri="{FF2B5EF4-FFF2-40B4-BE49-F238E27FC236}">
                <a16:creationId xmlns:a16="http://schemas.microsoft.com/office/drawing/2014/main" id="{2F8BF90F-5C87-4FCD-E082-FBE8D959BA17}"/>
              </a:ext>
            </a:extLst>
          </p:cNvPr>
          <p:cNvSpPr txBox="1"/>
          <p:nvPr/>
        </p:nvSpPr>
        <p:spPr>
          <a:xfrm>
            <a:off x="3627202" y="125689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</a:rPr>
              <a:t>MC-D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rop</a:t>
            </a:r>
            <a:r>
              <a:rPr lang="" dirty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endParaRPr lang="" alt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27312B-96E9-CD88-5547-56EC72EB98FE}"/>
              </a:ext>
            </a:extLst>
          </p:cNvPr>
          <p:cNvSpPr txBox="1"/>
          <p:nvPr/>
        </p:nvSpPr>
        <p:spPr>
          <a:xfrm>
            <a:off x="1410271" y="125689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Deep Ensembles</a:t>
            </a:r>
            <a:endParaRPr lang="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621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AC7108-5F99-3BD6-50E7-E26AAC4A7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46" y="1489666"/>
            <a:ext cx="9197308" cy="332349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AE35D09-26CB-A85A-02B5-ACD1B4F74826}"/>
              </a:ext>
            </a:extLst>
          </p:cNvPr>
          <p:cNvSpPr txBox="1"/>
          <p:nvPr/>
        </p:nvSpPr>
        <p:spPr>
          <a:xfrm>
            <a:off x="4240074" y="369445"/>
            <a:ext cx="3842719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dirty="0"/>
              <a:t>Time Performance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B8D814-E1F6-13E4-B7FC-419BD9CEAF94}"/>
              </a:ext>
            </a:extLst>
          </p:cNvPr>
          <p:cNvSpPr txBox="1"/>
          <p:nvPr/>
        </p:nvSpPr>
        <p:spPr>
          <a:xfrm>
            <a:off x="2938350" y="138810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Accuracy (PSNR   )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B4E07BE-3836-8A83-B272-443B8461F6D9}"/>
              </a:ext>
            </a:extLst>
          </p:cNvPr>
          <p:cNvSpPr txBox="1"/>
          <p:nvPr/>
        </p:nvSpPr>
        <p:spPr>
          <a:xfrm>
            <a:off x="7988964" y="1388100"/>
            <a:ext cx="217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Uncertainty (NLL   )</a:t>
            </a: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59964D38-736B-9C9E-71A4-ACF1A2E55714}"/>
              </a:ext>
            </a:extLst>
          </p:cNvPr>
          <p:cNvCxnSpPr>
            <a:cxnSpLocks/>
          </p:cNvCxnSpPr>
          <p:nvPr/>
        </p:nvCxnSpPr>
        <p:spPr>
          <a:xfrm>
            <a:off x="9891491" y="1427572"/>
            <a:ext cx="0" cy="26326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ABD8FF35-F2F7-F580-DC73-6539575EDD1D}"/>
              </a:ext>
            </a:extLst>
          </p:cNvPr>
          <p:cNvCxnSpPr>
            <a:cxnSpLocks/>
          </p:cNvCxnSpPr>
          <p:nvPr/>
        </p:nvCxnSpPr>
        <p:spPr>
          <a:xfrm flipV="1">
            <a:off x="4845434" y="1415340"/>
            <a:ext cx="0" cy="27549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E4088855-A468-7560-139F-2047BD1962D2}"/>
              </a:ext>
            </a:extLst>
          </p:cNvPr>
          <p:cNvSpPr txBox="1"/>
          <p:nvPr/>
        </p:nvSpPr>
        <p:spPr>
          <a:xfrm>
            <a:off x="604158" y="4976136"/>
            <a:ext cx="1598515" cy="3693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sz="2000" b="0" dirty="0"/>
              <a:t>Limitations: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6439054-3B56-B9DB-3A12-FF0D47CD6A10}"/>
              </a:ext>
            </a:extLst>
          </p:cNvPr>
          <p:cNvSpPr txBox="1"/>
          <p:nvPr/>
        </p:nvSpPr>
        <p:spPr>
          <a:xfrm>
            <a:off x="1069411" y="5428568"/>
            <a:ext cx="10184043" cy="7913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altLang="zh-CN" sz="1600" dirty="0"/>
              <a:t>Although reasonable at inference, the </a:t>
            </a:r>
            <a:r>
              <a:rPr lang="en-GB" altLang="zh-CN" sz="1600" b="1" dirty="0"/>
              <a:t>training</a:t>
            </a:r>
            <a:r>
              <a:rPr lang="en-GB" altLang="zh-CN" sz="1600" dirty="0"/>
              <a:t> process is still quite</a:t>
            </a:r>
            <a:r>
              <a:rPr lang="en-GB" altLang="zh-CN" sz="1600" b="1" dirty="0"/>
              <a:t> slow </a:t>
            </a:r>
            <a:r>
              <a:rPr lang="en-GB" altLang="zh-CN" sz="1600" dirty="0"/>
              <a:t>because of the implicit </a:t>
            </a:r>
            <a:r>
              <a:rPr lang="en-GB" altLang="zh-CN" sz="1600" b="1" dirty="0"/>
              <a:t>MLP</a:t>
            </a:r>
            <a:r>
              <a:rPr lang="en-GB" altLang="zh-CN" sz="1600" dirty="0"/>
              <a:t> structure 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AF2E13B2-08F2-C221-2AB1-613AC7639713}"/>
              </a:ext>
            </a:extLst>
          </p:cNvPr>
          <p:cNvSpPr/>
          <p:nvPr/>
        </p:nvSpPr>
        <p:spPr>
          <a:xfrm>
            <a:off x="2060028" y="2105074"/>
            <a:ext cx="2785405" cy="80649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54B74B4-9C94-4672-D2BB-CAC112CCF29F}"/>
              </a:ext>
            </a:extLst>
          </p:cNvPr>
          <p:cNvSpPr/>
          <p:nvPr/>
        </p:nvSpPr>
        <p:spPr>
          <a:xfrm>
            <a:off x="6596261" y="3151413"/>
            <a:ext cx="3295230" cy="1178849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15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AE35D09-26CB-A85A-02B5-ACD1B4F74826}"/>
              </a:ext>
            </a:extLst>
          </p:cNvPr>
          <p:cNvSpPr txBox="1"/>
          <p:nvPr/>
        </p:nvSpPr>
        <p:spPr>
          <a:xfrm>
            <a:off x="4240074" y="369445"/>
            <a:ext cx="3365024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dirty="0"/>
              <a:t>Follow-up Work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6439054-3B56-B9DB-3A12-FF0D47CD6A10}"/>
              </a:ext>
            </a:extLst>
          </p:cNvPr>
          <p:cNvSpPr txBox="1"/>
          <p:nvPr/>
        </p:nvSpPr>
        <p:spPr>
          <a:xfrm>
            <a:off x="1003978" y="975975"/>
            <a:ext cx="10184043" cy="87876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altLang="zh-CN" sz="1800" dirty="0"/>
              <a:t>To further reduce the time usage, our framework is general enough to be readily integrated into other efficient </a:t>
            </a:r>
            <a:r>
              <a:rPr lang="en-GB" altLang="zh-CN" sz="1800" dirty="0" err="1"/>
              <a:t>NeRF</a:t>
            </a:r>
            <a:r>
              <a:rPr lang="en-GB" altLang="zh-CN" sz="1800" dirty="0"/>
              <a:t> variants like Voxel-based* instead of MLP.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2F5A021-003C-0B2D-E0B3-1C12FCB12036}"/>
              </a:ext>
            </a:extLst>
          </p:cNvPr>
          <p:cNvGrpSpPr/>
          <p:nvPr/>
        </p:nvGrpSpPr>
        <p:grpSpPr>
          <a:xfrm>
            <a:off x="1360768" y="2450284"/>
            <a:ext cx="4828277" cy="2450868"/>
            <a:chOff x="802678" y="1138431"/>
            <a:chExt cx="4828277" cy="245086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EEFF13-1CA7-BA62-74C5-DE01E2640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0148" y="1706954"/>
              <a:ext cx="2982417" cy="18823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21728894-C4E4-0090-682C-DDA5B090B9B0}"/>
                    </a:ext>
                  </a:extLst>
                </p:cNvPr>
                <p:cNvSpPr txBox="1"/>
                <p:nvPr/>
              </p:nvSpPr>
              <p:spPr>
                <a:xfrm>
                  <a:off x="802678" y="3137603"/>
                  <a:ext cx="694940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ES" altLang="zh-CN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x</m:t>
                            </m:r>
                          </m:e>
                          <m:sub>
                            <m:r>
                              <a:rPr lang="es-E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21728894-C4E4-0090-682C-DDA5B090B9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78" y="3137603"/>
                  <a:ext cx="694940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3C5E2F5-1CF8-7169-F8FD-F4A8A8BF1D2B}"/>
                    </a:ext>
                  </a:extLst>
                </p:cNvPr>
                <p:cNvSpPr txBox="1"/>
                <p:nvPr/>
              </p:nvSpPr>
              <p:spPr>
                <a:xfrm>
                  <a:off x="3675126" y="1415967"/>
                  <a:ext cx="776959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s-ES" altLang="zh-CN" sz="2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3C5E2F5-1CF8-7169-F8FD-F4A8A8BF1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126" y="1415967"/>
                  <a:ext cx="776959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弧 11">
              <a:extLst>
                <a:ext uri="{FF2B5EF4-FFF2-40B4-BE49-F238E27FC236}">
                  <a16:creationId xmlns:a16="http://schemas.microsoft.com/office/drawing/2014/main" id="{808ECAA3-88EB-ADC7-A603-163898E950D6}"/>
                </a:ext>
              </a:extLst>
            </p:cNvPr>
            <p:cNvSpPr/>
            <p:nvPr/>
          </p:nvSpPr>
          <p:spPr>
            <a:xfrm rot="10976553">
              <a:off x="3443909" y="1138431"/>
              <a:ext cx="2187046" cy="1330327"/>
            </a:xfrm>
            <a:prstGeom prst="arc">
              <a:avLst>
                <a:gd name="adj1" fmla="val 15485473"/>
                <a:gd name="adj2" fmla="val 20317848"/>
              </a:avLst>
            </a:prstGeom>
            <a:noFill/>
            <a:ln w="19050">
              <a:solidFill>
                <a:schemeClr val="tx1"/>
              </a:solidFill>
              <a:prstDash val="lg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E3FA0822-E537-2C93-D041-31C65C0D1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11"/>
          <a:stretch/>
        </p:blipFill>
        <p:spPr>
          <a:xfrm>
            <a:off x="5286900" y="3173865"/>
            <a:ext cx="1585975" cy="147564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72F77D5-E276-3F7A-5680-EB67ED1DF30D}"/>
              </a:ext>
            </a:extLst>
          </p:cNvPr>
          <p:cNvSpPr txBox="1"/>
          <p:nvPr/>
        </p:nvSpPr>
        <p:spPr>
          <a:xfrm>
            <a:off x="5343538" y="3929201"/>
            <a:ext cx="1013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noProof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baseline="30000" noProof="1">
                <a:latin typeface="Arial" panose="020B0604020202020204" pitchFamily="34" charset="0"/>
                <a:cs typeface="Arial" panose="020B0604020202020204" pitchFamily="34" charset="0"/>
              </a:rPr>
              <a:t>(grid field)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B4C256A-B443-338F-BCF0-CBC7ECC1FB17}"/>
              </a:ext>
            </a:extLst>
          </p:cNvPr>
          <p:cNvSpPr txBox="1"/>
          <p:nvPr/>
        </p:nvSpPr>
        <p:spPr>
          <a:xfrm>
            <a:off x="4485585" y="3806090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Lora" pitchFamily="2" charset="0"/>
              </a:rPr>
              <a:t>query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7498BC6-F462-E17C-21BD-E2F23675AE89}"/>
              </a:ext>
            </a:extLst>
          </p:cNvPr>
          <p:cNvSpPr txBox="1"/>
          <p:nvPr/>
        </p:nvSpPr>
        <p:spPr>
          <a:xfrm>
            <a:off x="7077071" y="379117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CNF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9B73B7F1-CB15-FB89-7D9A-2B1F10DBD0A1}"/>
              </a:ext>
            </a:extLst>
          </p:cNvPr>
          <p:cNvSpPr/>
          <p:nvPr/>
        </p:nvSpPr>
        <p:spPr>
          <a:xfrm>
            <a:off x="7017544" y="3589377"/>
            <a:ext cx="752559" cy="7260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8FDC24F-0C79-F184-C669-43988D6D7D58}"/>
              </a:ext>
            </a:extLst>
          </p:cNvPr>
          <p:cNvSpPr txBox="1"/>
          <p:nvPr/>
        </p:nvSpPr>
        <p:spPr>
          <a:xfrm>
            <a:off x="9248825" y="3187158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Lora" pitchFamily="2" charset="0"/>
                <a:cs typeface="Arial" panose="020B0604020202020204" pitchFamily="34" charset="0"/>
              </a:rPr>
              <a:t>global prior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AD793B9-7A17-A13F-4830-820C8BA401D4}"/>
                  </a:ext>
                </a:extLst>
              </p:cNvPr>
              <p:cNvSpPr txBox="1"/>
              <p:nvPr/>
            </p:nvSpPr>
            <p:spPr>
              <a:xfrm>
                <a:off x="9414784" y="3494935"/>
                <a:ext cx="685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GB" dirty="0">
                  <a:latin typeface="Lor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AD793B9-7A17-A13F-4830-820C8BA40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84" y="3494935"/>
                <a:ext cx="68518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弧 25">
            <a:extLst>
              <a:ext uri="{FF2B5EF4-FFF2-40B4-BE49-F238E27FC236}">
                <a16:creationId xmlns:a16="http://schemas.microsoft.com/office/drawing/2014/main" id="{950E60B1-CC85-2B49-7789-BE8D47959D5C}"/>
              </a:ext>
            </a:extLst>
          </p:cNvPr>
          <p:cNvSpPr/>
          <p:nvPr/>
        </p:nvSpPr>
        <p:spPr>
          <a:xfrm rot="10976553">
            <a:off x="7820226" y="3416968"/>
            <a:ext cx="2187046" cy="1330327"/>
          </a:xfrm>
          <a:prstGeom prst="arc">
            <a:avLst>
              <a:gd name="adj1" fmla="val 575700"/>
              <a:gd name="adj2" fmla="val 6850685"/>
            </a:avLst>
          </a:prstGeom>
          <a:noFill/>
          <a:ln w="19050">
            <a:solidFill>
              <a:schemeClr val="tx1"/>
            </a:solidFill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200F380-52A8-62F2-5FF5-878914D99EB7}"/>
              </a:ext>
            </a:extLst>
          </p:cNvPr>
          <p:cNvSpPr txBox="1"/>
          <p:nvPr/>
        </p:nvSpPr>
        <p:spPr>
          <a:xfrm>
            <a:off x="7605098" y="6488555"/>
            <a:ext cx="4456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*Direct voxel grid optimization. In CVPR, 2022 (</a:t>
            </a:r>
            <a:r>
              <a:rPr lang="en-GB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DirectVoxGO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5114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DB8F10-D711-51AE-F117-C28EDCB61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61" y="2301229"/>
            <a:ext cx="8173477" cy="431417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2F2BB67-CAD6-2146-6367-B4EF3CDF424E}"/>
              </a:ext>
            </a:extLst>
          </p:cNvPr>
          <p:cNvSpPr txBox="1">
            <a:spLocks/>
          </p:cNvSpPr>
          <p:nvPr/>
        </p:nvSpPr>
        <p:spPr>
          <a:xfrm>
            <a:off x="282429" y="0"/>
            <a:ext cx="11627141" cy="164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n-US" sz="4000" b="1" dirty="0">
                <a:latin typeface="Lora" pitchFamily="2" charset="0"/>
                <a:cs typeface="Arial" panose="020B0604020202020204" pitchFamily="34" charset="0"/>
              </a:rPr>
              <a:t>Conditional-Flow </a:t>
            </a:r>
            <a:r>
              <a:rPr lang="en-US" sz="4000" b="1" dirty="0" err="1">
                <a:latin typeface="Lora" pitchFamily="2" charset="0"/>
                <a:cs typeface="Arial" panose="020B0604020202020204" pitchFamily="34" charset="0"/>
              </a:rPr>
              <a:t>NeRF</a:t>
            </a:r>
            <a:r>
              <a:rPr lang="en-US" sz="4000" dirty="0">
                <a:latin typeface="Lora" pitchFamily="2" charset="0"/>
                <a:cs typeface="Arial" panose="020B0604020202020204" pitchFamily="34" charset="0"/>
              </a:rPr>
              <a:t>: </a:t>
            </a:r>
            <a:br>
              <a:rPr lang="en-US" sz="3200" dirty="0">
                <a:latin typeface="Lora" pitchFamily="2" charset="0"/>
                <a:cs typeface="Arial" panose="020B0604020202020204" pitchFamily="34" charset="0"/>
              </a:rPr>
            </a:br>
            <a:r>
              <a:rPr lang="en-US" sz="3200" dirty="0">
                <a:latin typeface="Lora" pitchFamily="2" charset="0"/>
                <a:cs typeface="Arial" panose="020B0604020202020204" pitchFamily="34" charset="0"/>
              </a:rPr>
              <a:t>Accurate 3D Modelling with Reliable Uncertainty Quantification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8A1FAE-71DD-02A3-B55D-CAE572712DC2}"/>
              </a:ext>
            </a:extLst>
          </p:cNvPr>
          <p:cNvSpPr txBox="1"/>
          <p:nvPr/>
        </p:nvSpPr>
        <p:spPr>
          <a:xfrm>
            <a:off x="2920771" y="1642188"/>
            <a:ext cx="6350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page: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poetrywanderer.github.io/CF-NeRF/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51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>
            <a:extLst>
              <a:ext uri="{FF2B5EF4-FFF2-40B4-BE49-F238E27FC236}">
                <a16:creationId xmlns:a16="http://schemas.microsoft.com/office/drawing/2014/main" id="{C8D853FF-8FE2-1D44-A692-0587A6CA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372791"/>
            <a:ext cx="6094938" cy="535531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defTabSz="457200"/>
            <a:r>
              <a:rPr lang="en-US" sz="3200" b="1" dirty="0">
                <a:solidFill>
                  <a:srgbClr val="111111"/>
                </a:solidFill>
                <a:latin typeface="Lora" panose="020F0502020204030204" pitchFamily="34" charset="0"/>
                <a:ea typeface="+mn-ea"/>
                <a:cs typeface="+mn-cs"/>
              </a:rPr>
              <a:t>Novel View Synthesis by </a:t>
            </a:r>
            <a:r>
              <a:rPr lang="en-US" sz="3200" b="1" dirty="0" err="1">
                <a:solidFill>
                  <a:srgbClr val="111111"/>
                </a:solidFill>
                <a:latin typeface="Lora" panose="020F0502020204030204" pitchFamily="34" charset="0"/>
                <a:ea typeface="+mn-ea"/>
                <a:cs typeface="+mn-cs"/>
              </a:rPr>
              <a:t>NeRF</a:t>
            </a:r>
            <a:endParaRPr lang="en-US" sz="3200" b="1" dirty="0">
              <a:solidFill>
                <a:srgbClr val="111111"/>
              </a:solidFill>
              <a:latin typeface="Lora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D16E3AA-68A0-D848-A94F-275967B68575}"/>
              </a:ext>
            </a:extLst>
          </p:cNvPr>
          <p:cNvGrpSpPr/>
          <p:nvPr/>
        </p:nvGrpSpPr>
        <p:grpSpPr>
          <a:xfrm>
            <a:off x="679911" y="1866080"/>
            <a:ext cx="1730891" cy="1526903"/>
            <a:chOff x="591194" y="1400392"/>
            <a:chExt cx="2357843" cy="185698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2762748-08F2-0246-919A-2D4295428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0" y="2803129"/>
              <a:ext cx="454250" cy="4542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E2755D0-8C17-D344-9933-4DC37EB4E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2803129"/>
              <a:ext cx="454250" cy="45425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275BF2F-A623-FB4B-A2E2-02AC5B97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2803129"/>
              <a:ext cx="454250" cy="45425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4C7C675-1898-9145-8FBE-0328C5A00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444" y="2803130"/>
              <a:ext cx="454250" cy="4542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E63DE65-E0C3-064C-9ACF-89E0D2E6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2803130"/>
              <a:ext cx="454250" cy="45425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02E0475-5213-564B-BA28-4132ECDFB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787" y="2335551"/>
              <a:ext cx="454250" cy="4542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59E9D39-D6C3-1D4F-8DF7-BF689A74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2335551"/>
              <a:ext cx="454250" cy="45425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030EA08-C39B-F840-B6C2-434419E1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2335551"/>
              <a:ext cx="454250" cy="45425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063C1E-C61D-F24D-9A6B-A49BB4F5D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444" y="2335800"/>
              <a:ext cx="454250" cy="45425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A00AB5-E7DD-9B4F-B761-9787455B6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2335552"/>
              <a:ext cx="454250" cy="45425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DDD8D19A-F6CC-6248-A22C-2970DBBC9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0" y="1867972"/>
              <a:ext cx="454250" cy="45425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08AA8B99-E5FA-764F-BD72-D5474E0FF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1867972"/>
              <a:ext cx="454250" cy="45425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15034B5-4BF5-354A-90E5-AA9AFEFA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1867972"/>
              <a:ext cx="454250" cy="45425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7F1B9022-4F44-F74B-A54E-AF14F069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712" y="1867973"/>
              <a:ext cx="454250" cy="45425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D24DF508-C665-794B-9B9F-E99FF9D7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1867973"/>
              <a:ext cx="454250" cy="4542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E61EE8B3-A98E-FC4A-81CE-BFA300FA2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0" y="1400392"/>
              <a:ext cx="454250" cy="45425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6383572-AF4E-EC47-91FB-51FBC5D3A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1400392"/>
              <a:ext cx="454250" cy="45425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F1D5C6F1-A24C-B046-8E05-2A3485497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1400392"/>
              <a:ext cx="454250" cy="45425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C34162C9-1915-F140-954A-0C1F0CBF3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712" y="1400393"/>
              <a:ext cx="454250" cy="454250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5026F2B9-CE18-E847-9419-E8EFA69B1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1400393"/>
              <a:ext cx="454250" cy="454250"/>
            </a:xfrm>
            <a:prstGeom prst="rect">
              <a:avLst/>
            </a:prstGeom>
          </p:spPr>
        </p:pic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57DB603D-BBFB-D44F-9A54-B182140478D6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6269" t="15952" r="48862"/>
          <a:stretch/>
        </p:blipFill>
        <p:spPr>
          <a:xfrm>
            <a:off x="3637707" y="1761683"/>
            <a:ext cx="2284586" cy="1814630"/>
          </a:xfrm>
          <a:prstGeom prst="rect">
            <a:avLst/>
          </a:prstGeom>
        </p:spPr>
      </p:pic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D9C26B4B-35AE-3846-A845-3CD0DF8C0F2C}"/>
              </a:ext>
            </a:extLst>
          </p:cNvPr>
          <p:cNvCxnSpPr>
            <a:cxnSpLocks/>
          </p:cNvCxnSpPr>
          <p:nvPr/>
        </p:nvCxnSpPr>
        <p:spPr>
          <a:xfrm>
            <a:off x="2894147" y="2618460"/>
            <a:ext cx="399487" cy="0"/>
          </a:xfrm>
          <a:prstGeom prst="straightConnector1">
            <a:avLst/>
          </a:prstGeom>
          <a:ln w="3492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图片 54">
            <a:extLst>
              <a:ext uri="{FF2B5EF4-FFF2-40B4-BE49-F238E27FC236}">
                <a16:creationId xmlns:a16="http://schemas.microsoft.com/office/drawing/2014/main" id="{80BC8C43-D362-7248-95D2-BCAA420656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28" y="1744360"/>
            <a:ext cx="2105339" cy="2105339"/>
          </a:xfrm>
          <a:prstGeom prst="rect">
            <a:avLst/>
          </a:prstGeom>
          <a:ln>
            <a:noFill/>
          </a:ln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182FF4DD-7630-0946-8EFF-45AA15D3116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99" y="1716501"/>
            <a:ext cx="2105339" cy="2105339"/>
          </a:xfrm>
          <a:prstGeom prst="rect">
            <a:avLst/>
          </a:prstGeom>
          <a:ln>
            <a:noFill/>
          </a:ln>
        </p:spPr>
      </p:pic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79392F73-E54D-9749-AC3B-85B529998859}"/>
              </a:ext>
            </a:extLst>
          </p:cNvPr>
          <p:cNvCxnSpPr>
            <a:cxnSpLocks/>
          </p:cNvCxnSpPr>
          <p:nvPr/>
        </p:nvCxnSpPr>
        <p:spPr>
          <a:xfrm>
            <a:off x="6673571" y="2618460"/>
            <a:ext cx="399487" cy="0"/>
          </a:xfrm>
          <a:prstGeom prst="straightConnector1">
            <a:avLst/>
          </a:prstGeom>
          <a:ln w="3492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070A7C0F-531B-094C-BA9F-42E03A5A080C}"/>
              </a:ext>
            </a:extLst>
          </p:cNvPr>
          <p:cNvSpPr txBox="1"/>
          <p:nvPr/>
        </p:nvSpPr>
        <p:spPr>
          <a:xfrm>
            <a:off x="846643" y="1356767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Lora" pitchFamily="2" charset="0"/>
                <a:cs typeface="Arial" panose="020B0604020202020204" pitchFamily="34" charset="0"/>
              </a:rPr>
              <a:t>Dense input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3DE1BEBB-B8DB-9141-8FA1-D20EAD933179}"/>
              </a:ext>
            </a:extLst>
          </p:cNvPr>
          <p:cNvSpPr txBox="1"/>
          <p:nvPr/>
        </p:nvSpPr>
        <p:spPr>
          <a:xfrm>
            <a:off x="3806590" y="1336732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latin typeface="Lora" pitchFamily="2" charset="0"/>
              </a:rPr>
              <a:t>Optimize NeRF</a:t>
            </a:r>
            <a:endParaRPr lang="en-GB" dirty="0">
              <a:latin typeface="Lora" pitchFamily="2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AF93BDC-3310-F841-B310-AE852FB9F118}"/>
              </a:ext>
            </a:extLst>
          </p:cNvPr>
          <p:cNvSpPr txBox="1"/>
          <p:nvPr/>
        </p:nvSpPr>
        <p:spPr>
          <a:xfrm>
            <a:off x="8550096" y="1335450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latin typeface="Lora" pitchFamily="2" charset="0"/>
              </a:rPr>
              <a:t>Render novel views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40EE70B-7016-7E8D-42F3-6CC4C9F24369}"/>
              </a:ext>
            </a:extLst>
          </p:cNvPr>
          <p:cNvSpPr txBox="1"/>
          <p:nvPr/>
        </p:nvSpPr>
        <p:spPr>
          <a:xfrm>
            <a:off x="10335457" y="753376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>
                <a:latin typeface="Lora" pitchFamily="2" charset="0"/>
                <a:cs typeface="Arial" panose="020B0604020202020204" pitchFamily="34" charset="0"/>
              </a:rPr>
              <a:t>NeRF</a:t>
            </a:r>
            <a:r>
              <a:rPr lang="en-GB" sz="1400" i="1" dirty="0">
                <a:latin typeface="Lora" pitchFamily="2" charset="0"/>
                <a:cs typeface="Arial" panose="020B0604020202020204" pitchFamily="34" charset="0"/>
              </a:rPr>
              <a:t> (ECCV 20)</a:t>
            </a:r>
          </a:p>
        </p:txBody>
      </p:sp>
    </p:spTree>
    <p:extLst>
      <p:ext uri="{BB962C8B-B14F-4D97-AF65-F5344CB8AC3E}">
        <p14:creationId xmlns:p14="http://schemas.microsoft.com/office/powerpoint/2010/main" val="22463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3"/>
    </mc:Choice>
    <mc:Fallback xmlns="">
      <p:transition spd="slow" advTm="201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>
            <a:extLst>
              <a:ext uri="{FF2B5EF4-FFF2-40B4-BE49-F238E27FC236}">
                <a16:creationId xmlns:a16="http://schemas.microsoft.com/office/drawing/2014/main" id="{C8D853FF-8FE2-1D44-A692-0587A6CA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372791"/>
            <a:ext cx="6094938" cy="535531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defTabSz="457200"/>
            <a:r>
              <a:rPr lang="en-US" sz="3200" b="1" dirty="0">
                <a:solidFill>
                  <a:srgbClr val="111111"/>
                </a:solidFill>
                <a:latin typeface="Lora" panose="020F0502020204030204" pitchFamily="34" charset="0"/>
                <a:ea typeface="+mn-ea"/>
                <a:cs typeface="+mn-cs"/>
              </a:rPr>
              <a:t>Novel View Synthesis by </a:t>
            </a:r>
            <a:r>
              <a:rPr lang="en-US" sz="3200" b="1" dirty="0" err="1">
                <a:solidFill>
                  <a:srgbClr val="111111"/>
                </a:solidFill>
                <a:latin typeface="Lora" panose="020F0502020204030204" pitchFamily="34" charset="0"/>
                <a:ea typeface="+mn-ea"/>
                <a:cs typeface="+mn-cs"/>
              </a:rPr>
              <a:t>NeRF</a:t>
            </a:r>
            <a:endParaRPr lang="en-US" sz="3200" b="1" dirty="0">
              <a:solidFill>
                <a:srgbClr val="111111"/>
              </a:solidFill>
              <a:latin typeface="Lora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D16E3AA-68A0-D848-A94F-275967B68575}"/>
              </a:ext>
            </a:extLst>
          </p:cNvPr>
          <p:cNvGrpSpPr/>
          <p:nvPr/>
        </p:nvGrpSpPr>
        <p:grpSpPr>
          <a:xfrm>
            <a:off x="679911" y="1866080"/>
            <a:ext cx="1713319" cy="1526903"/>
            <a:chOff x="591194" y="1400392"/>
            <a:chExt cx="2333906" cy="185698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2762748-08F2-0246-919A-2D4295428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0" y="2803129"/>
              <a:ext cx="454250" cy="45425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275BF2F-A623-FB4B-A2E2-02AC5B97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2803129"/>
              <a:ext cx="454250" cy="4542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E63DE65-E0C3-064C-9ACF-89E0D2E6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2803130"/>
              <a:ext cx="454250" cy="4542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59E9D39-D6C3-1D4F-8DF7-BF689A74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2335551"/>
              <a:ext cx="454250" cy="45425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063C1E-C61D-F24D-9A6B-A49BB4F5D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444" y="2335800"/>
              <a:ext cx="454250" cy="45425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DDD8D19A-F6CC-6248-A22C-2970DBBC9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0" y="1867972"/>
              <a:ext cx="454250" cy="45425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15034B5-4BF5-354A-90E5-AA9AFEFA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1867972"/>
              <a:ext cx="454250" cy="45425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D24DF508-C665-794B-9B9F-E99FF9D7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1867973"/>
              <a:ext cx="454250" cy="45425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6383572-AF4E-EC47-91FB-51FBC5D3A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1400392"/>
              <a:ext cx="454250" cy="45425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C34162C9-1915-F140-954A-0C1F0CBF3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712" y="1400393"/>
              <a:ext cx="454250" cy="454250"/>
            </a:xfrm>
            <a:prstGeom prst="rect">
              <a:avLst/>
            </a:prstGeom>
          </p:spPr>
        </p:pic>
      </p:grp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D9C26B4B-35AE-3846-A845-3CD0DF8C0F2C}"/>
              </a:ext>
            </a:extLst>
          </p:cNvPr>
          <p:cNvCxnSpPr>
            <a:cxnSpLocks/>
          </p:cNvCxnSpPr>
          <p:nvPr/>
        </p:nvCxnSpPr>
        <p:spPr>
          <a:xfrm>
            <a:off x="2894147" y="2618460"/>
            <a:ext cx="399487" cy="0"/>
          </a:xfrm>
          <a:prstGeom prst="straightConnector1">
            <a:avLst/>
          </a:prstGeom>
          <a:ln w="3492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图片 54">
            <a:extLst>
              <a:ext uri="{FF2B5EF4-FFF2-40B4-BE49-F238E27FC236}">
                <a16:creationId xmlns:a16="http://schemas.microsoft.com/office/drawing/2014/main" id="{80BC8C43-D362-7248-95D2-BCAA420656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28" y="1744360"/>
            <a:ext cx="2105339" cy="2105339"/>
          </a:xfrm>
          <a:prstGeom prst="rect">
            <a:avLst/>
          </a:prstGeom>
          <a:ln>
            <a:noFill/>
          </a:ln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182FF4DD-7630-0946-8EFF-45AA15D311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99" y="1716501"/>
            <a:ext cx="2105339" cy="2105339"/>
          </a:xfrm>
          <a:prstGeom prst="rect">
            <a:avLst/>
          </a:prstGeom>
          <a:ln>
            <a:noFill/>
          </a:ln>
        </p:spPr>
      </p:pic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79392F73-E54D-9749-AC3B-85B529998859}"/>
              </a:ext>
            </a:extLst>
          </p:cNvPr>
          <p:cNvCxnSpPr>
            <a:cxnSpLocks/>
          </p:cNvCxnSpPr>
          <p:nvPr/>
        </p:nvCxnSpPr>
        <p:spPr>
          <a:xfrm>
            <a:off x="6673571" y="2618460"/>
            <a:ext cx="399487" cy="0"/>
          </a:xfrm>
          <a:prstGeom prst="straightConnector1">
            <a:avLst/>
          </a:prstGeom>
          <a:ln w="3492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070A7C0F-531B-094C-BA9F-42E03A5A080C}"/>
              </a:ext>
            </a:extLst>
          </p:cNvPr>
          <p:cNvSpPr txBox="1"/>
          <p:nvPr/>
        </p:nvSpPr>
        <p:spPr>
          <a:xfrm>
            <a:off x="846643" y="1356767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Lora" pitchFamily="2" charset="0"/>
                <a:cs typeface="Arial" panose="020B0604020202020204" pitchFamily="34" charset="0"/>
              </a:rPr>
              <a:t>Sparse</a:t>
            </a:r>
            <a:r>
              <a:rPr lang="en-GB" dirty="0">
                <a:latin typeface="Lora" pitchFamily="2" charset="0"/>
                <a:cs typeface="Arial" panose="020B0604020202020204" pitchFamily="34" charset="0"/>
              </a:rPr>
              <a:t> input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3DE1BEBB-B8DB-9141-8FA1-D20EAD933179}"/>
              </a:ext>
            </a:extLst>
          </p:cNvPr>
          <p:cNvSpPr txBox="1"/>
          <p:nvPr/>
        </p:nvSpPr>
        <p:spPr>
          <a:xfrm>
            <a:off x="3806590" y="1336732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latin typeface="Lora" pitchFamily="2" charset="0"/>
              </a:rPr>
              <a:t>Optimize NeRF</a:t>
            </a:r>
            <a:endParaRPr lang="en-GB" dirty="0">
              <a:latin typeface="Lora" pitchFamily="2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AF93BDC-3310-F841-B310-AE852FB9F118}"/>
              </a:ext>
            </a:extLst>
          </p:cNvPr>
          <p:cNvSpPr txBox="1"/>
          <p:nvPr/>
        </p:nvSpPr>
        <p:spPr>
          <a:xfrm>
            <a:off x="8550096" y="1335450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latin typeface="Lora" pitchFamily="2" charset="0"/>
              </a:rPr>
              <a:t>Render novel views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88472EA-A27E-A6DB-18B4-87AFC5C439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24" y="1751061"/>
            <a:ext cx="2279885" cy="1810191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240EE70B-7016-7E8D-42F3-6CC4C9F24369}"/>
              </a:ext>
            </a:extLst>
          </p:cNvPr>
          <p:cNvSpPr txBox="1"/>
          <p:nvPr/>
        </p:nvSpPr>
        <p:spPr>
          <a:xfrm>
            <a:off x="10335457" y="753376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>
                <a:latin typeface="Lora" pitchFamily="2" charset="0"/>
                <a:cs typeface="Arial" panose="020B0604020202020204" pitchFamily="34" charset="0"/>
              </a:rPr>
              <a:t>NeRF</a:t>
            </a:r>
            <a:r>
              <a:rPr lang="en-GB" sz="1400" i="1" dirty="0">
                <a:latin typeface="Lora" pitchFamily="2" charset="0"/>
                <a:cs typeface="Arial" panose="020B0604020202020204" pitchFamily="34" charset="0"/>
              </a:rPr>
              <a:t> (ECCV 20)</a:t>
            </a:r>
          </a:p>
        </p:txBody>
      </p:sp>
      <p:sp>
        <p:nvSpPr>
          <p:cNvPr id="9" name="Cerrar llave 2">
            <a:extLst>
              <a:ext uri="{FF2B5EF4-FFF2-40B4-BE49-F238E27FC236}">
                <a16:creationId xmlns:a16="http://schemas.microsoft.com/office/drawing/2014/main" id="{34DCAF27-9F78-A6E9-7095-F42003B9354D}"/>
              </a:ext>
            </a:extLst>
          </p:cNvPr>
          <p:cNvSpPr/>
          <p:nvPr/>
        </p:nvSpPr>
        <p:spPr>
          <a:xfrm rot="5400000">
            <a:off x="9132126" y="1988417"/>
            <a:ext cx="741680" cy="406234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Welcomed Launch Of New Pensions Advice Service - Confused Person Icon  Clipart - Full Size Clipart (#3838940) - PinClipart">
            <a:extLst>
              <a:ext uri="{FF2B5EF4-FFF2-40B4-BE49-F238E27FC236}">
                <a16:creationId xmlns:a16="http://schemas.microsoft.com/office/drawing/2014/main" id="{240C89BE-AD83-9CD5-E214-A15E907E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101" y="4170740"/>
            <a:ext cx="584395" cy="14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D617E16-7635-3017-B6A1-5E2ECD4631CA}"/>
              </a:ext>
            </a:extLst>
          </p:cNvPr>
          <p:cNvSpPr txBox="1"/>
          <p:nvPr/>
        </p:nvSpPr>
        <p:spPr>
          <a:xfrm>
            <a:off x="8855565" y="45314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Confidence?</a:t>
            </a:r>
          </a:p>
        </p:txBody>
      </p:sp>
      <p:sp>
        <p:nvSpPr>
          <p:cNvPr id="23" name="CuadroTexto 4">
            <a:extLst>
              <a:ext uri="{FF2B5EF4-FFF2-40B4-BE49-F238E27FC236}">
                <a16:creationId xmlns:a16="http://schemas.microsoft.com/office/drawing/2014/main" id="{7606C5E6-BD93-0144-5DCA-51AB5EFF51BF}"/>
              </a:ext>
            </a:extLst>
          </p:cNvPr>
          <p:cNvSpPr txBox="1"/>
          <p:nvPr/>
        </p:nvSpPr>
        <p:spPr>
          <a:xfrm>
            <a:off x="448733" y="5092594"/>
            <a:ext cx="9764650" cy="878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zh-CN" dirty="0">
                <a:latin typeface="Lora" pitchFamily="2" charset="0"/>
                <a:cs typeface="Arial" panose="020B0604020202020204" pitchFamily="34" charset="0"/>
              </a:rPr>
              <a:t>No </a:t>
            </a:r>
            <a:r>
              <a:rPr lang="en-GB" altLang="zh-CN" b="1" dirty="0">
                <a:latin typeface="Lora" pitchFamily="2" charset="0"/>
                <a:cs typeface="Arial" panose="020B0604020202020204" pitchFamily="34" charset="0"/>
              </a:rPr>
              <a:t>confidence</a:t>
            </a:r>
            <a:r>
              <a:rPr lang="en-GB" altLang="zh-CN" dirty="0">
                <a:latin typeface="Lora" pitchFamily="2" charset="0"/>
                <a:cs typeface="Arial" panose="020B0604020202020204" pitchFamily="34" charset="0"/>
              </a:rPr>
              <a:t> information associated with the model outputs</a:t>
            </a:r>
          </a:p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zh-CN" dirty="0">
                <a:latin typeface="Lora" pitchFamily="2" charset="0"/>
                <a:cs typeface="Arial" panose="020B0604020202020204" pitchFamily="34" charset="0"/>
              </a:rPr>
              <a:t>Could make </a:t>
            </a:r>
            <a:r>
              <a:rPr lang="en-GB" altLang="zh-CN" b="1" dirty="0">
                <a:latin typeface="Lora" pitchFamily="2" charset="0"/>
                <a:cs typeface="Arial" panose="020B0604020202020204" pitchFamily="34" charset="0"/>
              </a:rPr>
              <a:t>high-risk</a:t>
            </a:r>
            <a:r>
              <a:rPr lang="en-GB" altLang="zh-CN" dirty="0">
                <a:latin typeface="Lora" pitchFamily="2" charset="0"/>
                <a:cs typeface="Arial" panose="020B0604020202020204" pitchFamily="34" charset="0"/>
              </a:rPr>
              <a:t> </a:t>
            </a:r>
            <a:r>
              <a:rPr lang="en-GB" altLang="zh-CN" b="1" dirty="0">
                <a:latin typeface="Lora" pitchFamily="2" charset="0"/>
                <a:cs typeface="Arial" panose="020B0604020202020204" pitchFamily="34" charset="0"/>
              </a:rPr>
              <a:t>decisions</a:t>
            </a:r>
            <a:r>
              <a:rPr lang="en-GB" altLang="zh-CN" dirty="0">
                <a:latin typeface="Lora" pitchFamily="2" charset="0"/>
                <a:cs typeface="Arial" panose="020B0604020202020204" pitchFamily="34" charset="0"/>
              </a:rPr>
              <a:t> based on the </a:t>
            </a:r>
            <a:r>
              <a:rPr lang="en-GB" altLang="zh-CN" b="1" dirty="0">
                <a:latin typeface="Lora" pitchFamily="2" charset="0"/>
                <a:cs typeface="Arial" panose="020B0604020202020204" pitchFamily="34" charset="0"/>
              </a:rPr>
              <a:t>unreliable</a:t>
            </a:r>
            <a:r>
              <a:rPr lang="en-GB" altLang="zh-CN" dirty="0">
                <a:latin typeface="Lora" pitchFamily="2" charset="0"/>
                <a:cs typeface="Arial" panose="020B0604020202020204" pitchFamily="34" charset="0"/>
              </a:rPr>
              <a:t> model estimations </a:t>
            </a:r>
            <a:endParaRPr lang="en-US" altLang="zh-CN" dirty="0">
              <a:latin typeface="Lora" pitchFamily="2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4428C27-0D94-911F-A027-66298A1C2D78}"/>
              </a:ext>
            </a:extLst>
          </p:cNvPr>
          <p:cNvSpPr txBox="1"/>
          <p:nvPr/>
        </p:nvSpPr>
        <p:spPr>
          <a:xfrm>
            <a:off x="448733" y="458231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Lora" pitchFamily="2" charset="0"/>
                <a:cs typeface="Arial" panose="020B0604020202020204" pitchFamily="34" charset="0"/>
              </a:rPr>
              <a:t>Limitations:</a:t>
            </a:r>
          </a:p>
        </p:txBody>
      </p:sp>
    </p:spTree>
    <p:extLst>
      <p:ext uri="{BB962C8B-B14F-4D97-AF65-F5344CB8AC3E}">
        <p14:creationId xmlns:p14="http://schemas.microsoft.com/office/powerpoint/2010/main" val="31391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81"/>
    </mc:Choice>
    <mc:Fallback xmlns="">
      <p:transition spd="slow" advTm="2828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>
            <a:extLst>
              <a:ext uri="{FF2B5EF4-FFF2-40B4-BE49-F238E27FC236}">
                <a16:creationId xmlns:a16="http://schemas.microsoft.com/office/drawing/2014/main" id="{C8D853FF-8FE2-1D44-A692-0587A6CA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372791"/>
            <a:ext cx="6094938" cy="535531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defTabSz="457200"/>
            <a:r>
              <a:rPr lang="en-US" sz="3200" b="1" dirty="0">
                <a:solidFill>
                  <a:srgbClr val="111111"/>
                </a:solidFill>
                <a:latin typeface="Lora" pitchFamily="2" charset="0"/>
                <a:ea typeface="+mn-ea"/>
                <a:cs typeface="+mn-cs"/>
              </a:rPr>
              <a:t>Novel View Synthesis by </a:t>
            </a:r>
            <a:r>
              <a:rPr lang="en-US" sz="3200" b="1" dirty="0" err="1">
                <a:solidFill>
                  <a:srgbClr val="111111"/>
                </a:solidFill>
                <a:latin typeface="Lora" pitchFamily="2" charset="0"/>
                <a:ea typeface="+mn-ea"/>
                <a:cs typeface="+mn-cs"/>
              </a:rPr>
              <a:t>NeRF</a:t>
            </a:r>
            <a:endParaRPr lang="en-US" sz="3200" b="1" dirty="0">
              <a:solidFill>
                <a:srgbClr val="111111"/>
              </a:solidFill>
              <a:latin typeface="Lora" pitchFamily="2" charset="0"/>
              <a:ea typeface="+mn-ea"/>
              <a:cs typeface="+mn-cs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D16E3AA-68A0-D848-A94F-275967B68575}"/>
              </a:ext>
            </a:extLst>
          </p:cNvPr>
          <p:cNvGrpSpPr/>
          <p:nvPr/>
        </p:nvGrpSpPr>
        <p:grpSpPr>
          <a:xfrm>
            <a:off x="679911" y="1866080"/>
            <a:ext cx="1713319" cy="1526903"/>
            <a:chOff x="591194" y="1400392"/>
            <a:chExt cx="2333906" cy="185698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2762748-08F2-0246-919A-2D4295428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0" y="2803129"/>
              <a:ext cx="454250" cy="45425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275BF2F-A623-FB4B-A2E2-02AC5B97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2803129"/>
              <a:ext cx="454250" cy="4542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E63DE65-E0C3-064C-9ACF-89E0D2E6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2803130"/>
              <a:ext cx="454250" cy="4542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59E9D39-D6C3-1D4F-8DF7-BF689A74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2335551"/>
              <a:ext cx="454250" cy="45425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063C1E-C61D-F24D-9A6B-A49BB4F5D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444" y="2335800"/>
              <a:ext cx="454250" cy="45425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DDD8D19A-F6CC-6248-A22C-2970DBBC9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0" y="1867972"/>
              <a:ext cx="454250" cy="45425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15034B5-4BF5-354A-90E5-AA9AFEFA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1867972"/>
              <a:ext cx="454250" cy="45425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D24DF508-C665-794B-9B9F-E99FF9D7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1867973"/>
              <a:ext cx="454250" cy="45425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6383572-AF4E-EC47-91FB-51FBC5D3A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1400392"/>
              <a:ext cx="454250" cy="45425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C34162C9-1915-F140-954A-0C1F0CBF3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712" y="1400393"/>
              <a:ext cx="454250" cy="454250"/>
            </a:xfrm>
            <a:prstGeom prst="rect">
              <a:avLst/>
            </a:prstGeom>
          </p:spPr>
        </p:pic>
      </p:grp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D9C26B4B-35AE-3846-A845-3CD0DF8C0F2C}"/>
              </a:ext>
            </a:extLst>
          </p:cNvPr>
          <p:cNvCxnSpPr>
            <a:cxnSpLocks/>
          </p:cNvCxnSpPr>
          <p:nvPr/>
        </p:nvCxnSpPr>
        <p:spPr>
          <a:xfrm>
            <a:off x="2894147" y="2618460"/>
            <a:ext cx="399487" cy="0"/>
          </a:xfrm>
          <a:prstGeom prst="straightConnector1">
            <a:avLst/>
          </a:prstGeom>
          <a:ln w="3492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图片 54">
            <a:extLst>
              <a:ext uri="{FF2B5EF4-FFF2-40B4-BE49-F238E27FC236}">
                <a16:creationId xmlns:a16="http://schemas.microsoft.com/office/drawing/2014/main" id="{80BC8C43-D362-7248-95D2-BCAA420656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28" y="1744360"/>
            <a:ext cx="2105339" cy="2105339"/>
          </a:xfrm>
          <a:prstGeom prst="rect">
            <a:avLst/>
          </a:prstGeom>
          <a:ln>
            <a:noFill/>
          </a:ln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182FF4DD-7630-0946-8EFF-45AA15D311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99" y="1716501"/>
            <a:ext cx="2105339" cy="2105339"/>
          </a:xfrm>
          <a:prstGeom prst="rect">
            <a:avLst/>
          </a:prstGeom>
          <a:ln>
            <a:noFill/>
          </a:ln>
        </p:spPr>
      </p:pic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79392F73-E54D-9749-AC3B-85B529998859}"/>
              </a:ext>
            </a:extLst>
          </p:cNvPr>
          <p:cNvCxnSpPr>
            <a:cxnSpLocks/>
          </p:cNvCxnSpPr>
          <p:nvPr/>
        </p:nvCxnSpPr>
        <p:spPr>
          <a:xfrm>
            <a:off x="6673571" y="2618460"/>
            <a:ext cx="399487" cy="0"/>
          </a:xfrm>
          <a:prstGeom prst="straightConnector1">
            <a:avLst/>
          </a:prstGeom>
          <a:ln w="3492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070A7C0F-531B-094C-BA9F-42E03A5A080C}"/>
              </a:ext>
            </a:extLst>
          </p:cNvPr>
          <p:cNvSpPr txBox="1"/>
          <p:nvPr/>
        </p:nvSpPr>
        <p:spPr>
          <a:xfrm>
            <a:off x="846643" y="1356767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Lora" pitchFamily="2" charset="0"/>
                <a:cs typeface="Arial" panose="020B0604020202020204" pitchFamily="34" charset="0"/>
              </a:rPr>
              <a:t>Sparse</a:t>
            </a:r>
            <a:r>
              <a:rPr lang="en-GB" dirty="0">
                <a:latin typeface="Lora" pitchFamily="2" charset="0"/>
                <a:cs typeface="Arial" panose="020B0604020202020204" pitchFamily="34" charset="0"/>
              </a:rPr>
              <a:t> input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3DE1BEBB-B8DB-9141-8FA1-D20EAD933179}"/>
              </a:ext>
            </a:extLst>
          </p:cNvPr>
          <p:cNvSpPr txBox="1"/>
          <p:nvPr/>
        </p:nvSpPr>
        <p:spPr>
          <a:xfrm>
            <a:off x="3806590" y="1336732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latin typeface="Lora" pitchFamily="2" charset="0"/>
              </a:rPr>
              <a:t>Optimize NeRF</a:t>
            </a:r>
            <a:endParaRPr lang="en-GB" dirty="0">
              <a:latin typeface="Lora" pitchFamily="2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AF93BDC-3310-F841-B310-AE852FB9F118}"/>
              </a:ext>
            </a:extLst>
          </p:cNvPr>
          <p:cNvSpPr txBox="1"/>
          <p:nvPr/>
        </p:nvSpPr>
        <p:spPr>
          <a:xfrm>
            <a:off x="8550096" y="1335450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latin typeface="Lora" pitchFamily="2" charset="0"/>
              </a:rPr>
              <a:t>Render novel views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88472EA-A27E-A6DB-18B4-87AFC5C439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24" y="1751061"/>
            <a:ext cx="2279885" cy="1810191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240EE70B-7016-7E8D-42F3-6CC4C9F24369}"/>
              </a:ext>
            </a:extLst>
          </p:cNvPr>
          <p:cNvSpPr txBox="1"/>
          <p:nvPr/>
        </p:nvSpPr>
        <p:spPr>
          <a:xfrm>
            <a:off x="10335457" y="753376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>
                <a:latin typeface="Lora" pitchFamily="2" charset="0"/>
                <a:cs typeface="Arial" panose="020B0604020202020204" pitchFamily="34" charset="0"/>
              </a:rPr>
              <a:t>NeRF</a:t>
            </a:r>
            <a:r>
              <a:rPr lang="en-GB" sz="1400" i="1" dirty="0">
                <a:latin typeface="Lora" pitchFamily="2" charset="0"/>
                <a:cs typeface="Arial" panose="020B0604020202020204" pitchFamily="34" charset="0"/>
              </a:rPr>
              <a:t> (ECCV 20)</a:t>
            </a:r>
          </a:p>
        </p:txBody>
      </p:sp>
      <p:sp>
        <p:nvSpPr>
          <p:cNvPr id="9" name="Cerrar llave 2">
            <a:extLst>
              <a:ext uri="{FF2B5EF4-FFF2-40B4-BE49-F238E27FC236}">
                <a16:creationId xmlns:a16="http://schemas.microsoft.com/office/drawing/2014/main" id="{34DCAF27-9F78-A6E9-7095-F42003B9354D}"/>
              </a:ext>
            </a:extLst>
          </p:cNvPr>
          <p:cNvSpPr/>
          <p:nvPr/>
        </p:nvSpPr>
        <p:spPr>
          <a:xfrm rot="5400000">
            <a:off x="9132126" y="1988417"/>
            <a:ext cx="741680" cy="406234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Lora" pitchFamily="2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8972B8-E1B9-24C2-0088-612D7E0C6799}"/>
              </a:ext>
            </a:extLst>
          </p:cNvPr>
          <p:cNvSpPr/>
          <p:nvPr/>
        </p:nvSpPr>
        <p:spPr>
          <a:xfrm>
            <a:off x="2373580" y="3390682"/>
            <a:ext cx="5814322" cy="323677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Lora" pitchFamily="2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DCDBED-7C78-732F-195F-CD44C065D6C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51" y="3832116"/>
            <a:ext cx="2665451" cy="26654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FB6BB1D-27AC-799F-9003-024B99BEC37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89" y="3830804"/>
            <a:ext cx="2665451" cy="2665451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7F2E3824-77E0-BD61-5974-F9CBEE7A9E72}"/>
              </a:ext>
            </a:extLst>
          </p:cNvPr>
          <p:cNvSpPr/>
          <p:nvPr/>
        </p:nvSpPr>
        <p:spPr>
          <a:xfrm>
            <a:off x="316751" y="4711411"/>
            <a:ext cx="231778" cy="24938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  <a:latin typeface="Lora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DA31C01-7F76-FD89-6798-9ABAC969FFAF}"/>
              </a:ext>
            </a:extLst>
          </p:cNvPr>
          <p:cNvSpPr txBox="1"/>
          <p:nvPr/>
        </p:nvSpPr>
        <p:spPr>
          <a:xfrm>
            <a:off x="643216" y="4651436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Lora" pitchFamily="2" charset="0"/>
              </a:rPr>
              <a:t>High uncertainty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127D7A3-A930-E770-551D-8F5ACF3E9F49}"/>
              </a:ext>
            </a:extLst>
          </p:cNvPr>
          <p:cNvSpPr/>
          <p:nvPr/>
        </p:nvSpPr>
        <p:spPr>
          <a:xfrm>
            <a:off x="316751" y="5174128"/>
            <a:ext cx="231778" cy="24938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ora" pitchFamily="2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E9138BC-7657-EF26-4470-CB768CB7EEFB}"/>
              </a:ext>
            </a:extLst>
          </p:cNvPr>
          <p:cNvSpPr txBox="1"/>
          <p:nvPr/>
        </p:nvSpPr>
        <p:spPr>
          <a:xfrm>
            <a:off x="643216" y="5114153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Lora" pitchFamily="2" charset="0"/>
              </a:rPr>
              <a:t>low uncertainty</a:t>
            </a:r>
          </a:p>
        </p:txBody>
      </p:sp>
      <p:pic>
        <p:nvPicPr>
          <p:cNvPr id="13" name="Picture 4" descr="Welcomed Launch Of New Pensions Advice Service - Confused Person Icon  Clipart - Full Size Clipart (#3838940) - PinClipart">
            <a:extLst>
              <a:ext uri="{FF2B5EF4-FFF2-40B4-BE49-F238E27FC236}">
                <a16:creationId xmlns:a16="http://schemas.microsoft.com/office/drawing/2014/main" id="{E818DF89-7392-CFF8-6AF4-D77B9B95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101" y="4170740"/>
            <a:ext cx="584395" cy="14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805FCBD-9A90-CD9E-3EEC-C9813AEF916A}"/>
              </a:ext>
            </a:extLst>
          </p:cNvPr>
          <p:cNvSpPr txBox="1"/>
          <p:nvPr/>
        </p:nvSpPr>
        <p:spPr>
          <a:xfrm>
            <a:off x="8855565" y="45314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Confidence?</a:t>
            </a:r>
          </a:p>
        </p:txBody>
      </p:sp>
    </p:spTree>
    <p:extLst>
      <p:ext uri="{BB962C8B-B14F-4D97-AF65-F5344CB8AC3E}">
        <p14:creationId xmlns:p14="http://schemas.microsoft.com/office/powerpoint/2010/main" val="41108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9"/>
    </mc:Choice>
    <mc:Fallback xmlns="">
      <p:transition spd="slow" advTm="2973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>
            <a:extLst>
              <a:ext uri="{FF2B5EF4-FFF2-40B4-BE49-F238E27FC236}">
                <a16:creationId xmlns:a16="http://schemas.microsoft.com/office/drawing/2014/main" id="{35F8CFB4-120E-E66B-95D1-253E36955E7B}"/>
              </a:ext>
            </a:extLst>
          </p:cNvPr>
          <p:cNvSpPr/>
          <p:nvPr/>
        </p:nvSpPr>
        <p:spPr>
          <a:xfrm>
            <a:off x="3026852" y="1072395"/>
            <a:ext cx="4521073" cy="55737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C58B6D79-F184-8F3F-F9ED-5A817D1E834F}"/>
              </a:ext>
            </a:extLst>
          </p:cNvPr>
          <p:cNvSpPr/>
          <p:nvPr/>
        </p:nvSpPr>
        <p:spPr>
          <a:xfrm>
            <a:off x="3809036" y="1592726"/>
            <a:ext cx="2554195" cy="1962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207625-4346-43CB-B4E2-F4DD413E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372791"/>
            <a:ext cx="4825360" cy="535531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defTabSz="457200"/>
            <a:r>
              <a:rPr lang="en-US" sz="3200" b="1" dirty="0">
                <a:solidFill>
                  <a:srgbClr val="111111"/>
                </a:solidFill>
                <a:latin typeface="Lora" pitchFamily="2" charset="0"/>
                <a:ea typeface="+mn-ea"/>
                <a:cs typeface="+mn-cs"/>
              </a:rPr>
              <a:t>Uncertainty Estimation</a:t>
            </a:r>
          </a:p>
        </p:txBody>
      </p:sp>
      <p:sp>
        <p:nvSpPr>
          <p:cNvPr id="38" name="文本框 27">
            <a:extLst>
              <a:ext uri="{FF2B5EF4-FFF2-40B4-BE49-F238E27FC236}">
                <a16:creationId xmlns:a16="http://schemas.microsoft.com/office/drawing/2014/main" id="{D9ADC637-E398-AF40-9070-167B512F2925}"/>
              </a:ext>
            </a:extLst>
          </p:cNvPr>
          <p:cNvSpPr txBox="1"/>
          <p:nvPr/>
        </p:nvSpPr>
        <p:spPr>
          <a:xfrm>
            <a:off x="10380079" y="2652236"/>
            <a:ext cx="1329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Lora" pitchFamily="2" charset="0"/>
                <a:cs typeface="Arial" panose="020B0604020202020204" pitchFamily="34" charset="0"/>
              </a:rPr>
              <a:t>Uncertainty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3079C529-B0E9-FD4C-A0B4-7178AFA52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97" y="3077735"/>
            <a:ext cx="1619393" cy="161939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1F4F654-4523-F543-80AD-66024303D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105" y="3077736"/>
            <a:ext cx="1619392" cy="1619392"/>
          </a:xfrm>
          <a:prstGeom prst="rect">
            <a:avLst/>
          </a:prstGeom>
          <a:ln>
            <a:noFill/>
          </a:ln>
        </p:spPr>
      </p:pic>
      <p:sp>
        <p:nvSpPr>
          <p:cNvPr id="48" name="文本框 28">
            <a:extLst>
              <a:ext uri="{FF2B5EF4-FFF2-40B4-BE49-F238E27FC236}">
                <a16:creationId xmlns:a16="http://schemas.microsoft.com/office/drawing/2014/main" id="{655465FD-CAA0-1347-8363-6C4BCA853B6A}"/>
              </a:ext>
            </a:extLst>
          </p:cNvPr>
          <p:cNvSpPr txBox="1"/>
          <p:nvPr/>
        </p:nvSpPr>
        <p:spPr>
          <a:xfrm>
            <a:off x="4462006" y="3528145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Lora" pitchFamily="2" charset="0"/>
                <a:cs typeface="Arial" panose="020B0604020202020204" pitchFamily="34" charset="0"/>
              </a:rPr>
              <a:t>N models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6AA7106C-DE63-2548-AF62-3F2A22D00E70}"/>
              </a:ext>
            </a:extLst>
          </p:cNvPr>
          <p:cNvSpPr/>
          <p:nvPr/>
        </p:nvSpPr>
        <p:spPr>
          <a:xfrm>
            <a:off x="6372230" y="2134593"/>
            <a:ext cx="1018227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1600" dirty="0">
                <a:latin typeface="Lora" pitchFamily="2" charset="0"/>
                <a:cs typeface="Arial" panose="020B0604020202020204" pitchFamily="34" charset="0"/>
              </a:rPr>
              <a:t>N passes</a:t>
            </a:r>
            <a:endParaRPr lang="en-GB" sz="1600" dirty="0">
              <a:latin typeface="Lora" pitchFamily="2" charset="0"/>
              <a:cs typeface="Arial" panose="020B0604020202020204" pitchFamily="34" charset="0"/>
            </a:endParaRPr>
          </a:p>
        </p:txBody>
      </p:sp>
      <p:sp>
        <p:nvSpPr>
          <p:cNvPr id="42" name="文本框 253">
            <a:extLst>
              <a:ext uri="{FF2B5EF4-FFF2-40B4-BE49-F238E27FC236}">
                <a16:creationId xmlns:a16="http://schemas.microsoft.com/office/drawing/2014/main" id="{3F477B27-0E49-9D40-B1E8-FE0E51B4D111}"/>
              </a:ext>
            </a:extLst>
          </p:cNvPr>
          <p:cNvSpPr txBox="1"/>
          <p:nvPr/>
        </p:nvSpPr>
        <p:spPr>
          <a:xfrm>
            <a:off x="8056984" y="2677019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Lora" pitchFamily="2" charset="0"/>
                <a:cs typeface="Arial" panose="020B0604020202020204" pitchFamily="34" charset="0"/>
              </a:rPr>
              <a:t>Mean prediction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C041E45-1B47-704D-AB6B-D76FD81051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69" t="15952" r="48862"/>
          <a:stretch/>
        </p:blipFill>
        <p:spPr>
          <a:xfrm>
            <a:off x="354179" y="2954005"/>
            <a:ext cx="2194560" cy="174312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55CEF0C-2A05-6E19-FE6E-816AC950A595}"/>
              </a:ext>
            </a:extLst>
          </p:cNvPr>
          <p:cNvSpPr txBox="1"/>
          <p:nvPr/>
        </p:nvSpPr>
        <p:spPr>
          <a:xfrm>
            <a:off x="3053637" y="1125270"/>
            <a:ext cx="2198038" cy="3416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US" altLang="zh-CN" sz="1800" dirty="0">
                <a:latin typeface="Lora" pitchFamily="2" charset="0"/>
                <a:cs typeface="Arial" panose="020B0604020202020204" pitchFamily="34" charset="0"/>
              </a:rPr>
              <a:t>1. Deep Ensembles</a:t>
            </a:r>
            <a:endParaRPr lang="en-GB" altLang="zh-CN" sz="1800" dirty="0">
              <a:latin typeface="Lora" pitchFamily="2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B8CEAE3-4A51-D5AD-0B68-BA3272023A56}"/>
              </a:ext>
            </a:extLst>
          </p:cNvPr>
          <p:cNvSpPr txBox="1"/>
          <p:nvPr/>
        </p:nvSpPr>
        <p:spPr>
          <a:xfrm>
            <a:off x="6403770" y="428190"/>
            <a:ext cx="3700052" cy="4247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sz="2400" b="0" dirty="0">
                <a:latin typeface="Lora" pitchFamily="2" charset="0"/>
                <a:cs typeface="Arial" panose="020B0604020202020204" pitchFamily="34" charset="0"/>
              </a:rPr>
              <a:t>Model agnostic methods</a:t>
            </a: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396F51F4-FC5E-6564-E494-6A56209DC2CF}"/>
              </a:ext>
            </a:extLst>
          </p:cNvPr>
          <p:cNvCxnSpPr>
            <a:cxnSpLocks/>
          </p:cNvCxnSpPr>
          <p:nvPr/>
        </p:nvCxnSpPr>
        <p:spPr>
          <a:xfrm>
            <a:off x="3186036" y="3912776"/>
            <a:ext cx="4204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形 25">
            <a:extLst>
              <a:ext uri="{FF2B5EF4-FFF2-40B4-BE49-F238E27FC236}">
                <a16:creationId xmlns:a16="http://schemas.microsoft.com/office/drawing/2014/main" id="{69379773-AA24-D88D-30C2-958048E485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3697" t="12874" r="25426" b="18537"/>
          <a:stretch/>
        </p:blipFill>
        <p:spPr>
          <a:xfrm>
            <a:off x="4949686" y="2139505"/>
            <a:ext cx="1173453" cy="85461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6F94B466-4629-D013-2A85-C77ED78B38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3697" t="12874" r="25426" b="18537"/>
          <a:stretch/>
        </p:blipFill>
        <p:spPr>
          <a:xfrm>
            <a:off x="3972504" y="2689177"/>
            <a:ext cx="1173453" cy="854613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A6B03382-9414-9423-5DD4-6F53E3D3AC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3697" t="12874" r="25426" b="18537"/>
          <a:stretch/>
        </p:blipFill>
        <p:spPr>
          <a:xfrm>
            <a:off x="3972503" y="1637285"/>
            <a:ext cx="1173453" cy="854613"/>
          </a:xfrm>
          <a:prstGeom prst="rect">
            <a:avLst/>
          </a:prstGeom>
        </p:spPr>
      </p:pic>
      <p:sp>
        <p:nvSpPr>
          <p:cNvPr id="29" name="右箭头 28">
            <a:extLst>
              <a:ext uri="{FF2B5EF4-FFF2-40B4-BE49-F238E27FC236}">
                <a16:creationId xmlns:a16="http://schemas.microsoft.com/office/drawing/2014/main" id="{4307B57F-62B8-7C6E-F9A3-61DD4D7A1708}"/>
              </a:ext>
            </a:extLst>
          </p:cNvPr>
          <p:cNvSpPr/>
          <p:nvPr/>
        </p:nvSpPr>
        <p:spPr>
          <a:xfrm>
            <a:off x="3292323" y="2491898"/>
            <a:ext cx="383177" cy="18732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右箭头 29">
            <a:extLst>
              <a:ext uri="{FF2B5EF4-FFF2-40B4-BE49-F238E27FC236}">
                <a16:creationId xmlns:a16="http://schemas.microsoft.com/office/drawing/2014/main" id="{16CCD298-559D-D17C-7921-BA364FE4F812}"/>
              </a:ext>
            </a:extLst>
          </p:cNvPr>
          <p:cNvSpPr/>
          <p:nvPr/>
        </p:nvSpPr>
        <p:spPr>
          <a:xfrm>
            <a:off x="6721294" y="2473147"/>
            <a:ext cx="383177" cy="18732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B6869A7-1E58-030A-D60D-B0368651784D}"/>
              </a:ext>
            </a:extLst>
          </p:cNvPr>
          <p:cNvSpPr txBox="1"/>
          <p:nvPr/>
        </p:nvSpPr>
        <p:spPr>
          <a:xfrm>
            <a:off x="6060406" y="232984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…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51D8BEE-304B-9A8E-AF20-826F961E8AE3}"/>
              </a:ext>
            </a:extLst>
          </p:cNvPr>
          <p:cNvGrpSpPr/>
          <p:nvPr/>
        </p:nvGrpSpPr>
        <p:grpSpPr>
          <a:xfrm>
            <a:off x="3855500" y="4517094"/>
            <a:ext cx="2507731" cy="1619392"/>
            <a:chOff x="2675020" y="2559389"/>
            <a:chExt cx="4198931" cy="2485397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6E6A447-1615-F37B-05B9-45B59F2E9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75020" y="2559389"/>
              <a:ext cx="4198931" cy="2485397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07EE051A-DAB7-02E6-D52F-39877ACBFF81}"/>
                </a:ext>
              </a:extLst>
            </p:cNvPr>
            <p:cNvGrpSpPr/>
            <p:nvPr/>
          </p:nvGrpSpPr>
          <p:grpSpPr>
            <a:xfrm>
              <a:off x="4128890" y="2730208"/>
              <a:ext cx="195224" cy="212573"/>
              <a:chOff x="4128890" y="2720972"/>
              <a:chExt cx="195224" cy="212573"/>
            </a:xfrm>
          </p:grpSpPr>
          <p:cxnSp>
            <p:nvCxnSpPr>
              <p:cNvPr id="62" name="直线连接符 61">
                <a:extLst>
                  <a:ext uri="{FF2B5EF4-FFF2-40B4-BE49-F238E27FC236}">
                    <a16:creationId xmlns:a16="http://schemas.microsoft.com/office/drawing/2014/main" id="{5AD5B591-2C1B-0D37-3A5C-36CB92C637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890" y="2725735"/>
                <a:ext cx="195224" cy="2014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线连接符 62">
                <a:extLst>
                  <a:ext uri="{FF2B5EF4-FFF2-40B4-BE49-F238E27FC236}">
                    <a16:creationId xmlns:a16="http://schemas.microsoft.com/office/drawing/2014/main" id="{27FEE881-903C-8DD5-7B87-D87C31D6F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0675" y="2720972"/>
                <a:ext cx="187089" cy="2125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A0DF385-0DBB-91AD-90DF-37008F512094}"/>
                </a:ext>
              </a:extLst>
            </p:cNvPr>
            <p:cNvGrpSpPr/>
            <p:nvPr/>
          </p:nvGrpSpPr>
          <p:grpSpPr>
            <a:xfrm>
              <a:off x="4128255" y="3737435"/>
              <a:ext cx="195224" cy="212573"/>
              <a:chOff x="4128890" y="2720972"/>
              <a:chExt cx="195224" cy="212573"/>
            </a:xfrm>
          </p:grpSpPr>
          <p:cxnSp>
            <p:nvCxnSpPr>
              <p:cNvPr id="60" name="直线连接符 59">
                <a:extLst>
                  <a:ext uri="{FF2B5EF4-FFF2-40B4-BE49-F238E27FC236}">
                    <a16:creationId xmlns:a16="http://schemas.microsoft.com/office/drawing/2014/main" id="{BFDBFA8D-D287-F6C9-CA06-CF9A529BF5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890" y="2725735"/>
                <a:ext cx="195224" cy="2014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直线连接符 60">
                <a:extLst>
                  <a:ext uri="{FF2B5EF4-FFF2-40B4-BE49-F238E27FC236}">
                    <a16:creationId xmlns:a16="http://schemas.microsoft.com/office/drawing/2014/main" id="{6E269D7F-28E8-A727-587B-5AFA18E348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0675" y="2720972"/>
                <a:ext cx="187089" cy="2125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1885BBE5-86C3-8FDA-D9B5-03C4F679D479}"/>
                </a:ext>
              </a:extLst>
            </p:cNvPr>
            <p:cNvGrpSpPr/>
            <p:nvPr/>
          </p:nvGrpSpPr>
          <p:grpSpPr>
            <a:xfrm>
              <a:off x="5367372" y="3235996"/>
              <a:ext cx="195224" cy="212573"/>
              <a:chOff x="4128890" y="2720972"/>
              <a:chExt cx="195224" cy="212573"/>
            </a:xfrm>
          </p:grpSpPr>
          <p:cxnSp>
            <p:nvCxnSpPr>
              <p:cNvPr id="57" name="直线连接符 56">
                <a:extLst>
                  <a:ext uri="{FF2B5EF4-FFF2-40B4-BE49-F238E27FC236}">
                    <a16:creationId xmlns:a16="http://schemas.microsoft.com/office/drawing/2014/main" id="{245C48AD-E251-D023-D9F1-B460BD002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890" y="2725735"/>
                <a:ext cx="195224" cy="2014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直线连接符 57">
                <a:extLst>
                  <a:ext uri="{FF2B5EF4-FFF2-40B4-BE49-F238E27FC236}">
                    <a16:creationId xmlns:a16="http://schemas.microsoft.com/office/drawing/2014/main" id="{63C744DD-597E-82E8-7A26-19B396088C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0675" y="2720972"/>
                <a:ext cx="187089" cy="2125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DADF33FE-3E21-CA74-6DFB-20982104D2C1}"/>
                </a:ext>
              </a:extLst>
            </p:cNvPr>
            <p:cNvGrpSpPr/>
            <p:nvPr/>
          </p:nvGrpSpPr>
          <p:grpSpPr>
            <a:xfrm>
              <a:off x="5368406" y="4228651"/>
              <a:ext cx="195224" cy="212573"/>
              <a:chOff x="4128890" y="2720972"/>
              <a:chExt cx="195224" cy="212573"/>
            </a:xfrm>
          </p:grpSpPr>
          <p:cxnSp>
            <p:nvCxnSpPr>
              <p:cNvPr id="44" name="直线连接符 43">
                <a:extLst>
                  <a:ext uri="{FF2B5EF4-FFF2-40B4-BE49-F238E27FC236}">
                    <a16:creationId xmlns:a16="http://schemas.microsoft.com/office/drawing/2014/main" id="{477E3387-0EAC-BD04-A5A2-9C97D4A6B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890" y="2725735"/>
                <a:ext cx="195224" cy="2014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线连接符 45">
                <a:extLst>
                  <a:ext uri="{FF2B5EF4-FFF2-40B4-BE49-F238E27FC236}">
                    <a16:creationId xmlns:a16="http://schemas.microsoft.com/office/drawing/2014/main" id="{B499EFAA-AD74-106D-4093-1C2B74814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0675" y="2720972"/>
                <a:ext cx="187089" cy="2125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右箭头 63">
            <a:extLst>
              <a:ext uri="{FF2B5EF4-FFF2-40B4-BE49-F238E27FC236}">
                <a16:creationId xmlns:a16="http://schemas.microsoft.com/office/drawing/2014/main" id="{F49BD388-60E2-EDE6-CB66-47C465DF7900}"/>
              </a:ext>
            </a:extLst>
          </p:cNvPr>
          <p:cNvSpPr/>
          <p:nvPr/>
        </p:nvSpPr>
        <p:spPr>
          <a:xfrm>
            <a:off x="3292323" y="5222710"/>
            <a:ext cx="383177" cy="18732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右箭头 64">
            <a:extLst>
              <a:ext uri="{FF2B5EF4-FFF2-40B4-BE49-F238E27FC236}">
                <a16:creationId xmlns:a16="http://schemas.microsoft.com/office/drawing/2014/main" id="{AED41B53-40E6-237B-5445-8384BBB9DEFB}"/>
              </a:ext>
            </a:extLst>
          </p:cNvPr>
          <p:cNvSpPr/>
          <p:nvPr/>
        </p:nvSpPr>
        <p:spPr>
          <a:xfrm>
            <a:off x="6721294" y="5220889"/>
            <a:ext cx="383177" cy="18732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0D3BDD59-3E85-6B9F-3212-109706366657}"/>
              </a:ext>
            </a:extLst>
          </p:cNvPr>
          <p:cNvSpPr txBox="1"/>
          <p:nvPr/>
        </p:nvSpPr>
        <p:spPr>
          <a:xfrm>
            <a:off x="3053609" y="4024076"/>
            <a:ext cx="1816523" cy="3416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>
                <a:solidFill>
                  <a:srgbClr val="111111"/>
                </a:solidFill>
                <a:latin typeface="Lora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2. MC-Dropout</a:t>
            </a:r>
            <a:endParaRPr lang="en-GB" altLang="zh-CN" dirty="0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AC868B3A-568D-8E1A-AE4E-057EFEC8C391}"/>
              </a:ext>
            </a:extLst>
          </p:cNvPr>
          <p:cNvSpPr/>
          <p:nvPr/>
        </p:nvSpPr>
        <p:spPr>
          <a:xfrm>
            <a:off x="6403770" y="4857404"/>
            <a:ext cx="1018227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1600" dirty="0">
                <a:latin typeface="Lora" pitchFamily="2" charset="0"/>
                <a:cs typeface="Arial" panose="020B0604020202020204" pitchFamily="34" charset="0"/>
              </a:rPr>
              <a:t>N passes</a:t>
            </a:r>
            <a:endParaRPr lang="en-GB" sz="1600" dirty="0">
              <a:latin typeface="Lora" pitchFamily="2" charset="0"/>
              <a:cs typeface="Arial" panose="020B0604020202020204" pitchFamily="34" charset="0"/>
            </a:endParaRPr>
          </a:p>
        </p:txBody>
      </p:sp>
      <p:sp>
        <p:nvSpPr>
          <p:cNvPr id="70" name="文本框 28">
            <a:extLst>
              <a:ext uri="{FF2B5EF4-FFF2-40B4-BE49-F238E27FC236}">
                <a16:creationId xmlns:a16="http://schemas.microsoft.com/office/drawing/2014/main" id="{C5869DEF-21FD-35DA-A120-14D43BE58E97}"/>
              </a:ext>
            </a:extLst>
          </p:cNvPr>
          <p:cNvSpPr txBox="1"/>
          <p:nvPr/>
        </p:nvSpPr>
        <p:spPr>
          <a:xfrm>
            <a:off x="4386990" y="6307572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Lora" pitchFamily="2" charset="0"/>
                <a:cs typeface="Arial" panose="020B0604020202020204" pitchFamily="34" charset="0"/>
              </a:rPr>
              <a:t>Single model</a:t>
            </a:r>
          </a:p>
        </p:txBody>
      </p:sp>
    </p:spTree>
    <p:extLst>
      <p:ext uri="{BB962C8B-B14F-4D97-AF65-F5344CB8AC3E}">
        <p14:creationId xmlns:p14="http://schemas.microsoft.com/office/powerpoint/2010/main" val="13985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4"/>
    </mc:Choice>
    <mc:Fallback xmlns="">
      <p:transition spd="slow" advTm="1942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07625-4346-43CB-B4E2-F4DD413E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372791"/>
            <a:ext cx="4825360" cy="535531"/>
          </a:xfr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111111"/>
                </a:solidFill>
                <a:latin typeface="Lora" pitchFamily="2" charset="0"/>
                <a:ea typeface="+mn-ea"/>
                <a:cs typeface="+mn-cs"/>
              </a:rPr>
              <a:t>Uncertainty Estimation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EC7CF58C-2471-4368-8233-D696CEFEC32D}"/>
              </a:ext>
            </a:extLst>
          </p:cNvPr>
          <p:cNvSpPr>
            <a:spLocks noGrp="1"/>
          </p:cNvSpPr>
          <p:nvPr/>
        </p:nvSpPr>
        <p:spPr>
          <a:xfrm>
            <a:off x="448733" y="4893371"/>
            <a:ext cx="11457321" cy="1274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GB" altLang="zh-CN" sz="1800" b="0" dirty="0">
                <a:latin typeface="Lora" pitchFamily="2" charset="0"/>
                <a:cs typeface="Arial" panose="020B0604020202020204" pitchFamily="34" charset="0"/>
              </a:rPr>
              <a:t>Model agnostic methods are of high complexity in time and memory</a:t>
            </a:r>
            <a:endParaRPr lang="en-US" sz="1800" noProof="0" dirty="0">
              <a:latin typeface="Lora" pitchFamily="2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1800" noProof="0" dirty="0">
                <a:latin typeface="Lora" pitchFamily="2" charset="0"/>
                <a:cs typeface="Arial" panose="020B0604020202020204" pitchFamily="34" charset="0"/>
              </a:rPr>
              <a:t>Our method explicitly encodes </a:t>
            </a:r>
            <a:r>
              <a:rPr lang="en-US" sz="1800" dirty="0">
                <a:latin typeface="Lora" pitchFamily="2" charset="0"/>
                <a:cs typeface="Arial" panose="020B0604020202020204" pitchFamily="34" charset="0"/>
              </a:rPr>
              <a:t>a continuous</a:t>
            </a:r>
            <a:r>
              <a:rPr lang="en-US" sz="1800" noProof="0" dirty="0">
                <a:latin typeface="Lora" pitchFamily="2" charset="0"/>
                <a:cs typeface="Arial" panose="020B0604020202020204" pitchFamily="34" charset="0"/>
              </a:rPr>
              <a:t> distribution of the radiance fields into a single probabilistic model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4AD02CF-3688-06BA-B1CE-3B5185C35E25}"/>
              </a:ext>
            </a:extLst>
          </p:cNvPr>
          <p:cNvSpPr txBox="1"/>
          <p:nvPr/>
        </p:nvSpPr>
        <p:spPr>
          <a:xfrm>
            <a:off x="736459" y="3866036"/>
            <a:ext cx="5767923" cy="472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defTabSz="914400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GB" sz="1400" dirty="0">
                <a:latin typeface="Lora" pitchFamily="2" charset="0"/>
              </a:rPr>
              <a:t>*only need to pass through the MLP once</a:t>
            </a:r>
          </a:p>
        </p:txBody>
      </p:sp>
      <p:graphicFrame>
        <p:nvGraphicFramePr>
          <p:cNvPr id="6" name="表格 3">
            <a:extLst>
              <a:ext uri="{FF2B5EF4-FFF2-40B4-BE49-F238E27FC236}">
                <a16:creationId xmlns:a16="http://schemas.microsoft.com/office/drawing/2014/main" id="{05643A39-7973-8A77-9643-BBD2C676B4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50572"/>
              </p:ext>
            </p:extLst>
          </p:nvPr>
        </p:nvGraphicFramePr>
        <p:xfrm>
          <a:off x="736459" y="1742596"/>
          <a:ext cx="10719081" cy="212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4719">
                  <a:extLst>
                    <a:ext uri="{9D8B030D-6E8A-4147-A177-3AD203B41FA5}">
                      <a16:colId xmlns:a16="http://schemas.microsoft.com/office/drawing/2014/main" val="1583958571"/>
                    </a:ext>
                  </a:extLst>
                </a:gridCol>
                <a:gridCol w="1659850">
                  <a:extLst>
                    <a:ext uri="{9D8B030D-6E8A-4147-A177-3AD203B41FA5}">
                      <a16:colId xmlns:a16="http://schemas.microsoft.com/office/drawing/2014/main" val="2277858746"/>
                    </a:ext>
                  </a:extLst>
                </a:gridCol>
                <a:gridCol w="1134027">
                  <a:extLst>
                    <a:ext uri="{9D8B030D-6E8A-4147-A177-3AD203B41FA5}">
                      <a16:colId xmlns:a16="http://schemas.microsoft.com/office/drawing/2014/main" val="536785688"/>
                    </a:ext>
                  </a:extLst>
                </a:gridCol>
                <a:gridCol w="1818933">
                  <a:extLst>
                    <a:ext uri="{9D8B030D-6E8A-4147-A177-3AD203B41FA5}">
                      <a16:colId xmlns:a16="http://schemas.microsoft.com/office/drawing/2014/main" val="4274653700"/>
                    </a:ext>
                  </a:extLst>
                </a:gridCol>
                <a:gridCol w="1875075">
                  <a:extLst>
                    <a:ext uri="{9D8B030D-6E8A-4147-A177-3AD203B41FA5}">
                      <a16:colId xmlns:a16="http://schemas.microsoft.com/office/drawing/2014/main" val="1285840890"/>
                    </a:ext>
                  </a:extLst>
                </a:gridCol>
                <a:gridCol w="1796477">
                  <a:extLst>
                    <a:ext uri="{9D8B030D-6E8A-4147-A177-3AD203B41FA5}">
                      <a16:colId xmlns:a16="http://schemas.microsoft.com/office/drawing/2014/main" val="2176896470"/>
                    </a:ext>
                  </a:extLst>
                </a:gridCol>
              </a:tblGrid>
              <a:tr h="477359">
                <a:tc>
                  <a:txBody>
                    <a:bodyPr/>
                    <a:lstStyle/>
                    <a:p>
                      <a:pPr algn="l"/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pass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75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NeRF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O</a:t>
                      </a:r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4230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Ensembles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zh-C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O(N</a:t>
                      </a:r>
                      <a:r>
                        <a:rPr lang="en-GB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36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MC-Dropout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zh-C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O(N)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84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zh-C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1*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O(1*)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906162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0C29A9FE-F73C-30DC-097A-9E170BA4D528}"/>
              </a:ext>
            </a:extLst>
          </p:cNvPr>
          <p:cNvGrpSpPr/>
          <p:nvPr/>
        </p:nvGrpSpPr>
        <p:grpSpPr>
          <a:xfrm>
            <a:off x="3900467" y="2799824"/>
            <a:ext cx="228707" cy="236395"/>
            <a:chOff x="4328195" y="2383517"/>
            <a:chExt cx="228707" cy="236395"/>
          </a:xfrm>
        </p:grpSpPr>
        <p:sp>
          <p:nvSpPr>
            <p:cNvPr id="19" name="减 18">
              <a:extLst>
                <a:ext uri="{FF2B5EF4-FFF2-40B4-BE49-F238E27FC236}">
                  <a16:creationId xmlns:a16="http://schemas.microsoft.com/office/drawing/2014/main" id="{7F25FE57-4079-6947-46C7-8990431AD183}"/>
                </a:ext>
              </a:extLst>
            </p:cNvPr>
            <p:cNvSpPr/>
            <p:nvPr/>
          </p:nvSpPr>
          <p:spPr>
            <a:xfrm rot="2566358">
              <a:off x="4328195" y="2443249"/>
              <a:ext cx="123990" cy="153832"/>
            </a:xfrm>
            <a:prstGeom prst="mathMinus">
              <a:avLst>
                <a:gd name="adj1" fmla="val 1678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减 19">
              <a:extLst>
                <a:ext uri="{FF2B5EF4-FFF2-40B4-BE49-F238E27FC236}">
                  <a16:creationId xmlns:a16="http://schemas.microsoft.com/office/drawing/2014/main" id="{1B687002-21FA-70FE-338A-511B9CE2DBD3}"/>
                </a:ext>
              </a:extLst>
            </p:cNvPr>
            <p:cNvSpPr/>
            <p:nvPr/>
          </p:nvSpPr>
          <p:spPr>
            <a:xfrm rot="18835132">
              <a:off x="4361110" y="2424120"/>
              <a:ext cx="236395" cy="155189"/>
            </a:xfrm>
            <a:prstGeom prst="mathMinus">
              <a:avLst>
                <a:gd name="adj1" fmla="val 1678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115F967-8EE9-BFF5-0F8F-C40BB2780A14}"/>
              </a:ext>
            </a:extLst>
          </p:cNvPr>
          <p:cNvGrpSpPr/>
          <p:nvPr/>
        </p:nvGrpSpPr>
        <p:grpSpPr>
          <a:xfrm>
            <a:off x="3897543" y="3162987"/>
            <a:ext cx="228707" cy="236395"/>
            <a:chOff x="4328195" y="2383517"/>
            <a:chExt cx="228707" cy="236395"/>
          </a:xfrm>
        </p:grpSpPr>
        <p:sp>
          <p:nvSpPr>
            <p:cNvPr id="22" name="减 21">
              <a:extLst>
                <a:ext uri="{FF2B5EF4-FFF2-40B4-BE49-F238E27FC236}">
                  <a16:creationId xmlns:a16="http://schemas.microsoft.com/office/drawing/2014/main" id="{7BA3B68F-C30E-EC67-1F44-25FF10FADA58}"/>
                </a:ext>
              </a:extLst>
            </p:cNvPr>
            <p:cNvSpPr/>
            <p:nvPr/>
          </p:nvSpPr>
          <p:spPr>
            <a:xfrm rot="2566358">
              <a:off x="4328195" y="2443249"/>
              <a:ext cx="123990" cy="153832"/>
            </a:xfrm>
            <a:prstGeom prst="mathMinus">
              <a:avLst>
                <a:gd name="adj1" fmla="val 1678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减 22">
              <a:extLst>
                <a:ext uri="{FF2B5EF4-FFF2-40B4-BE49-F238E27FC236}">
                  <a16:creationId xmlns:a16="http://schemas.microsoft.com/office/drawing/2014/main" id="{A90B41D5-51BA-F9FB-85CD-C78DDCB4C4BD}"/>
                </a:ext>
              </a:extLst>
            </p:cNvPr>
            <p:cNvSpPr/>
            <p:nvPr/>
          </p:nvSpPr>
          <p:spPr>
            <a:xfrm rot="18835132">
              <a:off x="4361110" y="2424120"/>
              <a:ext cx="236395" cy="155189"/>
            </a:xfrm>
            <a:prstGeom prst="mathMinus">
              <a:avLst>
                <a:gd name="adj1" fmla="val 1678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E3488EB-C291-2CBE-48D5-65389EB203CD}"/>
              </a:ext>
            </a:extLst>
          </p:cNvPr>
          <p:cNvGrpSpPr/>
          <p:nvPr/>
        </p:nvGrpSpPr>
        <p:grpSpPr>
          <a:xfrm>
            <a:off x="3890819" y="3564237"/>
            <a:ext cx="228707" cy="236395"/>
            <a:chOff x="4328195" y="2383517"/>
            <a:chExt cx="228707" cy="236395"/>
          </a:xfrm>
        </p:grpSpPr>
        <p:sp>
          <p:nvSpPr>
            <p:cNvPr id="26" name="减 25">
              <a:extLst>
                <a:ext uri="{FF2B5EF4-FFF2-40B4-BE49-F238E27FC236}">
                  <a16:creationId xmlns:a16="http://schemas.microsoft.com/office/drawing/2014/main" id="{C01F6180-A711-8AC9-0B88-B23F2EA45206}"/>
                </a:ext>
              </a:extLst>
            </p:cNvPr>
            <p:cNvSpPr/>
            <p:nvPr/>
          </p:nvSpPr>
          <p:spPr>
            <a:xfrm rot="2566358">
              <a:off x="4328195" y="2443249"/>
              <a:ext cx="123990" cy="153832"/>
            </a:xfrm>
            <a:prstGeom prst="mathMinus">
              <a:avLst>
                <a:gd name="adj1" fmla="val 1678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减 26">
              <a:extLst>
                <a:ext uri="{FF2B5EF4-FFF2-40B4-BE49-F238E27FC236}">
                  <a16:creationId xmlns:a16="http://schemas.microsoft.com/office/drawing/2014/main" id="{494B6AC6-582D-C643-4791-9C2C91DBF86E}"/>
                </a:ext>
              </a:extLst>
            </p:cNvPr>
            <p:cNvSpPr/>
            <p:nvPr/>
          </p:nvSpPr>
          <p:spPr>
            <a:xfrm rot="18835132">
              <a:off x="4361110" y="2424120"/>
              <a:ext cx="236395" cy="155189"/>
            </a:xfrm>
            <a:prstGeom prst="mathMinus">
              <a:avLst>
                <a:gd name="adj1" fmla="val 1678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28E4334-2F38-894D-44C0-0634D9017E6A}"/>
              </a:ext>
            </a:extLst>
          </p:cNvPr>
          <p:cNvGrpSpPr/>
          <p:nvPr/>
        </p:nvGrpSpPr>
        <p:grpSpPr>
          <a:xfrm>
            <a:off x="10425812" y="3543471"/>
            <a:ext cx="228707" cy="236395"/>
            <a:chOff x="4328195" y="2383517"/>
            <a:chExt cx="228707" cy="236395"/>
          </a:xfrm>
        </p:grpSpPr>
        <p:sp>
          <p:nvSpPr>
            <p:cNvPr id="29" name="减 28">
              <a:extLst>
                <a:ext uri="{FF2B5EF4-FFF2-40B4-BE49-F238E27FC236}">
                  <a16:creationId xmlns:a16="http://schemas.microsoft.com/office/drawing/2014/main" id="{70031A09-C066-AA49-0E06-552E7D8755A7}"/>
                </a:ext>
              </a:extLst>
            </p:cNvPr>
            <p:cNvSpPr/>
            <p:nvPr/>
          </p:nvSpPr>
          <p:spPr>
            <a:xfrm rot="2566358">
              <a:off x="4328195" y="2443249"/>
              <a:ext cx="123990" cy="153832"/>
            </a:xfrm>
            <a:prstGeom prst="mathMinus">
              <a:avLst>
                <a:gd name="adj1" fmla="val 1678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减 29">
              <a:extLst>
                <a:ext uri="{FF2B5EF4-FFF2-40B4-BE49-F238E27FC236}">
                  <a16:creationId xmlns:a16="http://schemas.microsoft.com/office/drawing/2014/main" id="{D5ABD8B8-026D-1223-9F21-7F6035BDEFB2}"/>
                </a:ext>
              </a:extLst>
            </p:cNvPr>
            <p:cNvSpPr/>
            <p:nvPr/>
          </p:nvSpPr>
          <p:spPr>
            <a:xfrm rot="18835132">
              <a:off x="4361110" y="2424120"/>
              <a:ext cx="236395" cy="155189"/>
            </a:xfrm>
            <a:prstGeom prst="mathMinus">
              <a:avLst>
                <a:gd name="adj1" fmla="val 1678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712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9"/>
    </mc:Choice>
    <mc:Fallback xmlns="">
      <p:transition spd="slow" advTm="2523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A969EF04-D534-4E55-83CB-8B902530E838}"/>
              </a:ext>
            </a:extLst>
          </p:cNvPr>
          <p:cNvSpPr/>
          <p:nvPr/>
        </p:nvSpPr>
        <p:spPr>
          <a:xfrm>
            <a:off x="5100031" y="1689174"/>
            <a:ext cx="181777" cy="9251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7EFD3B2-4C8A-1BE6-B92A-0F1B33E8075C}"/>
              </a:ext>
            </a:extLst>
          </p:cNvPr>
          <p:cNvSpPr/>
          <p:nvPr/>
        </p:nvSpPr>
        <p:spPr>
          <a:xfrm>
            <a:off x="5344364" y="1689174"/>
            <a:ext cx="181777" cy="9251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DE81391-6D4F-2A1C-391C-ABF18D5FBF54}"/>
              </a:ext>
            </a:extLst>
          </p:cNvPr>
          <p:cNvSpPr/>
          <p:nvPr/>
        </p:nvSpPr>
        <p:spPr>
          <a:xfrm>
            <a:off x="5591342" y="1689174"/>
            <a:ext cx="181777" cy="9251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66F144F1-51A7-2CE9-3B6D-F34A8F3CCDEA}"/>
              </a:ext>
            </a:extLst>
          </p:cNvPr>
          <p:cNvCxnSpPr>
            <a:cxnSpLocks/>
          </p:cNvCxnSpPr>
          <p:nvPr/>
        </p:nvCxnSpPr>
        <p:spPr>
          <a:xfrm>
            <a:off x="6481462" y="2231794"/>
            <a:ext cx="60422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C50ADA2E-619B-164A-B319-49AF54D0D074}"/>
              </a:ext>
            </a:extLst>
          </p:cNvPr>
          <p:cNvSpPr txBox="1"/>
          <p:nvPr/>
        </p:nvSpPr>
        <p:spPr>
          <a:xfrm>
            <a:off x="4998273" y="2696444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MLP</a:t>
            </a: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2EC135EA-8D6D-9963-A9E8-871F506758C5}"/>
              </a:ext>
            </a:extLst>
          </p:cNvPr>
          <p:cNvGrpSpPr/>
          <p:nvPr/>
        </p:nvGrpSpPr>
        <p:grpSpPr>
          <a:xfrm>
            <a:off x="1152552" y="-1367624"/>
            <a:ext cx="6411193" cy="4716131"/>
            <a:chOff x="802678" y="-1126832"/>
            <a:chExt cx="6411193" cy="471613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3B68E3C-24EB-E145-3999-C2C6163B8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0148" y="1706954"/>
              <a:ext cx="2982417" cy="18823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B8424241-D0E6-30FA-D91D-D034D3921A4C}"/>
                    </a:ext>
                  </a:extLst>
                </p:cNvPr>
                <p:cNvSpPr txBox="1"/>
                <p:nvPr/>
              </p:nvSpPr>
              <p:spPr>
                <a:xfrm>
                  <a:off x="802678" y="3137603"/>
                  <a:ext cx="694940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ES" altLang="zh-CN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x</m:t>
                            </m:r>
                          </m:e>
                          <m:sub>
                            <m:r>
                              <a:rPr lang="es-E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B8424241-D0E6-30FA-D91D-D034D3921A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78" y="3137603"/>
                  <a:ext cx="694940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3D0B99-8D13-89B6-961A-0DF43BC59BBD}"/>
                    </a:ext>
                  </a:extLst>
                </p:cNvPr>
                <p:cNvSpPr txBox="1"/>
                <p:nvPr/>
              </p:nvSpPr>
              <p:spPr>
                <a:xfrm>
                  <a:off x="3675126" y="1415967"/>
                  <a:ext cx="776959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s-ES" altLang="zh-CN" sz="2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3D0B99-8D13-89B6-961A-0DF43BC59B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126" y="1415967"/>
                  <a:ext cx="776959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弧 56">
              <a:extLst>
                <a:ext uri="{FF2B5EF4-FFF2-40B4-BE49-F238E27FC236}">
                  <a16:creationId xmlns:a16="http://schemas.microsoft.com/office/drawing/2014/main" id="{64A04233-DF5C-F628-1D10-4D4F558F01BA}"/>
                </a:ext>
              </a:extLst>
            </p:cNvPr>
            <p:cNvSpPr/>
            <p:nvPr/>
          </p:nvSpPr>
          <p:spPr>
            <a:xfrm rot="8517653">
              <a:off x="2952374" y="-1126832"/>
              <a:ext cx="4261497" cy="3414312"/>
            </a:xfrm>
            <a:prstGeom prst="arc">
              <a:avLst>
                <a:gd name="adj1" fmla="val 19488596"/>
                <a:gd name="adj2" fmla="val 21179207"/>
              </a:avLst>
            </a:prstGeom>
            <a:noFill/>
            <a:ln w="19050">
              <a:solidFill>
                <a:schemeClr val="tx1"/>
              </a:solidFill>
              <a:prstDash val="lg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6" name="Título 1">
            <a:extLst>
              <a:ext uri="{FF2B5EF4-FFF2-40B4-BE49-F238E27FC236}">
                <a16:creationId xmlns:a16="http://schemas.microsoft.com/office/drawing/2014/main" id="{99EB6A64-FFBF-FCFD-7B04-2601FE284CEF}"/>
              </a:ext>
            </a:extLst>
          </p:cNvPr>
          <p:cNvSpPr txBox="1">
            <a:spLocks/>
          </p:cNvSpPr>
          <p:nvPr/>
        </p:nvSpPr>
        <p:spPr>
          <a:xfrm>
            <a:off x="409644" y="350826"/>
            <a:ext cx="697819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sz="3200" b="1" dirty="0">
                <a:solidFill>
                  <a:srgbClr val="111111"/>
                </a:solidFill>
                <a:latin typeface="Lora" panose="020F0502020204030204" pitchFamily="34" charset="0"/>
                <a:ea typeface="+mn-ea"/>
                <a:cs typeface="+mn-cs"/>
              </a:rPr>
              <a:t>Deterministic vs. Stochastic </a:t>
            </a:r>
            <a:r>
              <a:rPr lang="en-US" sz="3200" b="1" dirty="0" err="1">
                <a:solidFill>
                  <a:srgbClr val="111111"/>
                </a:solidFill>
                <a:latin typeface="Lora" panose="020F0502020204030204" pitchFamily="34" charset="0"/>
                <a:ea typeface="+mn-ea"/>
                <a:cs typeface="+mn-cs"/>
              </a:rPr>
              <a:t>NeRF</a:t>
            </a:r>
            <a:r>
              <a:rPr lang="en-US" sz="3200" b="1" dirty="0">
                <a:solidFill>
                  <a:srgbClr val="111111"/>
                </a:solidFill>
                <a:latin typeface="Lora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292DADF-6A4A-CDDC-A877-0A7761B2CCF2}"/>
              </a:ext>
            </a:extLst>
          </p:cNvPr>
          <p:cNvSpPr txBox="1"/>
          <p:nvPr/>
        </p:nvSpPr>
        <p:spPr>
          <a:xfrm>
            <a:off x="7662004" y="1443622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Lora" pitchFamily="2" charset="0"/>
              </a:rPr>
              <a:t>1. </a:t>
            </a:r>
            <a:r>
              <a:rPr lang="en-GB" dirty="0" err="1">
                <a:latin typeface="Lora" pitchFamily="2" charset="0"/>
              </a:rPr>
              <a:t>NeRF</a:t>
            </a:r>
            <a:r>
              <a:rPr lang="en-GB" dirty="0">
                <a:latin typeface="Lora" pitchFamily="2" charset="0"/>
              </a:rPr>
              <a:t> is </a:t>
            </a:r>
            <a:r>
              <a:rPr lang="en-GB" b="1" dirty="0">
                <a:latin typeface="Lora" pitchFamily="2" charset="0"/>
              </a:rPr>
              <a:t>deterministic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3CBA01-8599-8FB4-1FC4-13354C032FE7}"/>
              </a:ext>
            </a:extLst>
          </p:cNvPr>
          <p:cNvGrpSpPr/>
          <p:nvPr/>
        </p:nvGrpSpPr>
        <p:grpSpPr>
          <a:xfrm>
            <a:off x="9082425" y="2000925"/>
            <a:ext cx="1189535" cy="1108887"/>
            <a:chOff x="7318270" y="20913165"/>
            <a:chExt cx="2853263" cy="2242457"/>
          </a:xfrm>
        </p:grpSpPr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C9D04666-3C2D-C4D7-222A-83F603311F01}"/>
                </a:ext>
              </a:extLst>
            </p:cNvPr>
            <p:cNvCxnSpPr/>
            <p:nvPr/>
          </p:nvCxnSpPr>
          <p:spPr>
            <a:xfrm>
              <a:off x="7318270" y="23155622"/>
              <a:ext cx="28532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箭头连接符 13">
              <a:extLst>
                <a:ext uri="{FF2B5EF4-FFF2-40B4-BE49-F238E27FC236}">
                  <a16:creationId xmlns:a16="http://schemas.microsoft.com/office/drawing/2014/main" id="{3AF8E99E-8673-35DB-D123-7F60BC9A94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8270" y="20913165"/>
              <a:ext cx="0" cy="22424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5EDF266A-164C-130A-303A-30404E3BBBFA}"/>
              </a:ext>
            </a:extLst>
          </p:cNvPr>
          <p:cNvCxnSpPr>
            <a:cxnSpLocks/>
          </p:cNvCxnSpPr>
          <p:nvPr/>
        </p:nvCxnSpPr>
        <p:spPr>
          <a:xfrm>
            <a:off x="9642458" y="2182666"/>
            <a:ext cx="0" cy="91990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6">
                <a:extLst>
                  <a:ext uri="{FF2B5EF4-FFF2-40B4-BE49-F238E27FC236}">
                    <a16:creationId xmlns:a16="http://schemas.microsoft.com/office/drawing/2014/main" id="{6067F140-2B7E-2D9D-1357-5458969A170D}"/>
                  </a:ext>
                </a:extLst>
              </p:cNvPr>
              <p:cNvSpPr txBox="1"/>
              <p:nvPr/>
            </p:nvSpPr>
            <p:spPr>
              <a:xfrm>
                <a:off x="8123777" y="2259980"/>
                <a:ext cx="5305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ℱ</m:t>
                      </m:r>
                    </m:oMath>
                  </m:oMathPara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2" name="文本框 16">
                <a:extLst>
                  <a:ext uri="{FF2B5EF4-FFF2-40B4-BE49-F238E27FC236}">
                    <a16:creationId xmlns:a16="http://schemas.microsoft.com/office/drawing/2014/main" id="{6067F140-2B7E-2D9D-1357-5458969A1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777" y="2259980"/>
                <a:ext cx="53053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F1699476-6FCC-36A7-5A2F-0F2949637B19}"/>
              </a:ext>
            </a:extLst>
          </p:cNvPr>
          <p:cNvSpPr txBox="1"/>
          <p:nvPr/>
        </p:nvSpPr>
        <p:spPr>
          <a:xfrm>
            <a:off x="1202967" y="3466770"/>
            <a:ext cx="487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Lora" pitchFamily="2" charset="0"/>
              </a:rPr>
              <a:t>2. Our Conditional-Flow </a:t>
            </a:r>
            <a:r>
              <a:rPr lang="en-GB" dirty="0" err="1">
                <a:latin typeface="Lora" pitchFamily="2" charset="0"/>
              </a:rPr>
              <a:t>NeRF</a:t>
            </a:r>
            <a:r>
              <a:rPr lang="en-GB" dirty="0">
                <a:latin typeface="Lora" pitchFamily="2" charset="0"/>
              </a:rPr>
              <a:t> is </a:t>
            </a:r>
            <a:r>
              <a:rPr lang="en-GB" b="1" dirty="0">
                <a:latin typeface="Lora" pitchFamily="2" charset="0"/>
              </a:rPr>
              <a:t>stochastic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16">
                <a:extLst>
                  <a:ext uri="{FF2B5EF4-FFF2-40B4-BE49-F238E27FC236}">
                    <a16:creationId xmlns:a16="http://schemas.microsoft.com/office/drawing/2014/main" id="{918F1EA5-215C-A5FA-1456-C18DDB72A782}"/>
                  </a:ext>
                </a:extLst>
              </p:cNvPr>
              <p:cNvSpPr txBox="1"/>
              <p:nvPr/>
            </p:nvSpPr>
            <p:spPr>
              <a:xfrm>
                <a:off x="2800889" y="4301669"/>
                <a:ext cx="10334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ℱ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0" name="文本框 16">
                <a:extLst>
                  <a:ext uri="{FF2B5EF4-FFF2-40B4-BE49-F238E27FC236}">
                    <a16:creationId xmlns:a16="http://schemas.microsoft.com/office/drawing/2014/main" id="{918F1EA5-215C-A5FA-1456-C18DDB72A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889" y="4301669"/>
                <a:ext cx="1033424" cy="523220"/>
              </a:xfrm>
              <a:prstGeom prst="rect">
                <a:avLst/>
              </a:prstGeom>
              <a:blipFill>
                <a:blip r:embed="rId7"/>
                <a:stretch>
                  <a:fillRect r="-3659" b="-190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组合 42">
            <a:extLst>
              <a:ext uri="{FF2B5EF4-FFF2-40B4-BE49-F238E27FC236}">
                <a16:creationId xmlns:a16="http://schemas.microsoft.com/office/drawing/2014/main" id="{4E774A8B-078F-349D-942E-489B0BF131CB}"/>
              </a:ext>
            </a:extLst>
          </p:cNvPr>
          <p:cNvGrpSpPr/>
          <p:nvPr/>
        </p:nvGrpSpPr>
        <p:grpSpPr>
          <a:xfrm>
            <a:off x="2256446" y="4949038"/>
            <a:ext cx="1988275" cy="1325252"/>
            <a:chOff x="6794905" y="3861384"/>
            <a:chExt cx="3071341" cy="2174555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81D9782D-CEC8-851A-EA65-583238BCC782}"/>
                </a:ext>
              </a:extLst>
            </p:cNvPr>
            <p:cNvSpPr/>
            <p:nvPr/>
          </p:nvSpPr>
          <p:spPr>
            <a:xfrm>
              <a:off x="6794905" y="3861384"/>
              <a:ext cx="3071341" cy="217455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17DE345F-BE5F-E292-8D76-02CC3B240B3B}"/>
                </a:ext>
              </a:extLst>
            </p:cNvPr>
            <p:cNvSpPr/>
            <p:nvPr/>
          </p:nvSpPr>
          <p:spPr>
            <a:xfrm>
              <a:off x="7040203" y="4026688"/>
              <a:ext cx="2580744" cy="182024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997F280-E530-B36C-69FE-88CB0CBBBFCC}"/>
                </a:ext>
              </a:extLst>
            </p:cNvPr>
            <p:cNvSpPr/>
            <p:nvPr/>
          </p:nvSpPr>
          <p:spPr>
            <a:xfrm>
              <a:off x="7256106" y="4228445"/>
              <a:ext cx="2187340" cy="14167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92E8E19E-8C57-A162-623F-D2AC397096D3}"/>
                </a:ext>
              </a:extLst>
            </p:cNvPr>
            <p:cNvSpPr/>
            <p:nvPr/>
          </p:nvSpPr>
          <p:spPr>
            <a:xfrm>
              <a:off x="7462099" y="4376119"/>
              <a:ext cx="1775354" cy="1121377"/>
            </a:xfrm>
            <a:prstGeom prst="ellipse">
              <a:avLst/>
            </a:prstGeom>
            <a:solidFill>
              <a:srgbClr val="258E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0BD835F0-A291-2EA2-3431-D3668D0D36A5}"/>
                </a:ext>
              </a:extLst>
            </p:cNvPr>
            <p:cNvSpPr/>
            <p:nvPr/>
          </p:nvSpPr>
          <p:spPr>
            <a:xfrm>
              <a:off x="7641523" y="4523795"/>
              <a:ext cx="1416506" cy="808842"/>
            </a:xfrm>
            <a:prstGeom prst="ellipse">
              <a:avLst/>
            </a:prstGeom>
            <a:solidFill>
              <a:srgbClr val="1D82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B2B12A74-A444-3F5A-9E10-C12E0F2187BF}"/>
              </a:ext>
            </a:extLst>
          </p:cNvPr>
          <p:cNvGrpSpPr/>
          <p:nvPr/>
        </p:nvGrpSpPr>
        <p:grpSpPr>
          <a:xfrm>
            <a:off x="5415040" y="4354180"/>
            <a:ext cx="2246964" cy="2152994"/>
            <a:chOff x="9093322" y="4105385"/>
            <a:chExt cx="1879071" cy="1714068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74E74A17-E902-09A6-49B3-18BFC896C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927" t="22852" r="63901" b="50000"/>
            <a:stretch/>
          </p:blipFill>
          <p:spPr>
            <a:xfrm>
              <a:off x="9105913" y="4105385"/>
              <a:ext cx="1866480" cy="1714068"/>
            </a:xfrm>
            <a:prstGeom prst="rect">
              <a:avLst/>
            </a:prstGeom>
          </p:spPr>
        </p:pic>
        <p:sp>
          <p:nvSpPr>
            <p:cNvPr id="63" name="Rectangle 20">
              <a:extLst>
                <a:ext uri="{FF2B5EF4-FFF2-40B4-BE49-F238E27FC236}">
                  <a16:creationId xmlns:a16="http://schemas.microsoft.com/office/drawing/2014/main" id="{0A0476F2-56A7-898F-3187-F11EF390FC75}"/>
                </a:ext>
              </a:extLst>
            </p:cNvPr>
            <p:cNvSpPr/>
            <p:nvPr/>
          </p:nvSpPr>
          <p:spPr>
            <a:xfrm>
              <a:off x="9093322" y="4105389"/>
              <a:ext cx="1879071" cy="17140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28B5F08D-A028-69F9-A6A2-E334B0ED210A}"/>
              </a:ext>
            </a:extLst>
          </p:cNvPr>
          <p:cNvGrpSpPr/>
          <p:nvPr/>
        </p:nvGrpSpPr>
        <p:grpSpPr>
          <a:xfrm>
            <a:off x="8153414" y="4354180"/>
            <a:ext cx="1905400" cy="2135900"/>
            <a:chOff x="11047586" y="4104445"/>
            <a:chExt cx="1685895" cy="1715008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2FE4B70B-FC91-0454-EC1F-7726F4E76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404" t="36054" r="38315" b="47162"/>
            <a:stretch/>
          </p:blipFill>
          <p:spPr>
            <a:xfrm>
              <a:off x="11060177" y="4104450"/>
              <a:ext cx="1673304" cy="1715003"/>
            </a:xfrm>
            <a:prstGeom prst="rect">
              <a:avLst/>
            </a:prstGeom>
          </p:spPr>
        </p:pic>
        <p:sp>
          <p:nvSpPr>
            <p:cNvPr id="65" name="Rectangle 17">
              <a:extLst>
                <a:ext uri="{FF2B5EF4-FFF2-40B4-BE49-F238E27FC236}">
                  <a16:creationId xmlns:a16="http://schemas.microsoft.com/office/drawing/2014/main" id="{ABD77790-57C8-7E06-5DC4-4F7C9A1AFAE5}"/>
                </a:ext>
              </a:extLst>
            </p:cNvPr>
            <p:cNvSpPr/>
            <p:nvPr/>
          </p:nvSpPr>
          <p:spPr>
            <a:xfrm>
              <a:off x="11047586" y="4104445"/>
              <a:ext cx="1685895" cy="171500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0" name="弧 69">
            <a:extLst>
              <a:ext uri="{FF2B5EF4-FFF2-40B4-BE49-F238E27FC236}">
                <a16:creationId xmlns:a16="http://schemas.microsoft.com/office/drawing/2014/main" id="{AB17AD06-3A6C-0EBB-D39A-9D7F3F2877B6}"/>
              </a:ext>
            </a:extLst>
          </p:cNvPr>
          <p:cNvSpPr/>
          <p:nvPr/>
        </p:nvSpPr>
        <p:spPr>
          <a:xfrm rot="2080498">
            <a:off x="2858500" y="5040401"/>
            <a:ext cx="1235413" cy="915828"/>
          </a:xfrm>
          <a:prstGeom prst="arc">
            <a:avLst>
              <a:gd name="adj1" fmla="val 4353109"/>
              <a:gd name="adj2" fmla="val 9556945"/>
            </a:avLst>
          </a:prstGeom>
          <a:noFill/>
          <a:ln w="19050">
            <a:solidFill>
              <a:schemeClr val="tx1"/>
            </a:solidFill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文本框 16">
                <a:extLst>
                  <a:ext uri="{FF2B5EF4-FFF2-40B4-BE49-F238E27FC236}">
                    <a16:creationId xmlns:a16="http://schemas.microsoft.com/office/drawing/2014/main" id="{60E53F8D-664C-E074-E084-28408323AF19}"/>
                  </a:ext>
                </a:extLst>
              </p:cNvPr>
              <p:cNvSpPr txBox="1"/>
              <p:nvPr/>
            </p:nvSpPr>
            <p:spPr>
              <a:xfrm>
                <a:off x="2704379" y="5015996"/>
                <a:ext cx="4461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2" name="文本框 16">
                <a:extLst>
                  <a:ext uri="{FF2B5EF4-FFF2-40B4-BE49-F238E27FC236}">
                    <a16:creationId xmlns:a16="http://schemas.microsoft.com/office/drawing/2014/main" id="{60E53F8D-664C-E074-E084-28408323A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79" y="5015996"/>
                <a:ext cx="44614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文本框 16">
                <a:extLst>
                  <a:ext uri="{FF2B5EF4-FFF2-40B4-BE49-F238E27FC236}">
                    <a16:creationId xmlns:a16="http://schemas.microsoft.com/office/drawing/2014/main" id="{981E88B9-D383-9EAD-75A7-32E7634D5158}"/>
                  </a:ext>
                </a:extLst>
              </p:cNvPr>
              <p:cNvSpPr txBox="1"/>
              <p:nvPr/>
            </p:nvSpPr>
            <p:spPr>
              <a:xfrm>
                <a:off x="3289969" y="5744274"/>
                <a:ext cx="4514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3" name="文本框 16">
                <a:extLst>
                  <a:ext uri="{FF2B5EF4-FFF2-40B4-BE49-F238E27FC236}">
                    <a16:creationId xmlns:a16="http://schemas.microsoft.com/office/drawing/2014/main" id="{981E88B9-D383-9EAD-75A7-32E7634D5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969" y="5744274"/>
                <a:ext cx="45146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直线箭头连接符 73">
            <a:extLst>
              <a:ext uri="{FF2B5EF4-FFF2-40B4-BE49-F238E27FC236}">
                <a16:creationId xmlns:a16="http://schemas.microsoft.com/office/drawing/2014/main" id="{CADD8D15-26FF-9188-2336-F039D08C3F98}"/>
              </a:ext>
            </a:extLst>
          </p:cNvPr>
          <p:cNvCxnSpPr>
            <a:cxnSpLocks/>
          </p:cNvCxnSpPr>
          <p:nvPr/>
        </p:nvCxnSpPr>
        <p:spPr>
          <a:xfrm>
            <a:off x="1202967" y="5544856"/>
            <a:ext cx="60422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409644" y="356044"/>
            <a:ext cx="4868640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noProof="1"/>
              <a:t>Conditional-Flow NeRF</a:t>
            </a:r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FCD83E3-7CF0-C5B4-5897-60C27CCE6170}"/>
              </a:ext>
            </a:extLst>
          </p:cNvPr>
          <p:cNvSpPr txBox="1"/>
          <p:nvPr/>
        </p:nvSpPr>
        <p:spPr>
          <a:xfrm>
            <a:off x="604158" y="1583703"/>
            <a:ext cx="6192721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sz="2000" b="0" dirty="0"/>
              <a:t>Distribution Modelling with </a:t>
            </a:r>
            <a:r>
              <a:rPr lang="en-GB" altLang="zh-CN" sz="2000" dirty="0"/>
              <a:t>Normalizing Flows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F3CD7C7-E734-1E67-12E9-25A446969516}"/>
              </a:ext>
            </a:extLst>
          </p:cNvPr>
          <p:cNvSpPr txBox="1"/>
          <p:nvPr/>
        </p:nvSpPr>
        <p:spPr>
          <a:xfrm>
            <a:off x="1056840" y="4839217"/>
            <a:ext cx="7887096" cy="3693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342900" indent="-34290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en-GB" sz="1800" dirty="0"/>
              <a:t>allow for learning arbitrarily complex radiance and density distributions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9146C7F9-1031-99A8-E319-91746009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40" y="2590728"/>
            <a:ext cx="7772400" cy="167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409644" y="356044"/>
            <a:ext cx="4868640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noProof="1"/>
              <a:t>Conditional-Flow NeRF</a:t>
            </a:r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FCD83E3-7CF0-C5B4-5897-60C27CCE6170}"/>
              </a:ext>
            </a:extLst>
          </p:cNvPr>
          <p:cNvSpPr txBox="1"/>
          <p:nvPr/>
        </p:nvSpPr>
        <p:spPr>
          <a:xfrm>
            <a:off x="604158" y="1583704"/>
            <a:ext cx="3183885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sz="2000" b="0" dirty="0"/>
              <a:t>Global Latent Variable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DA6DB93D-CE8F-E28B-4CD1-FA0359C53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068"/>
          <a:stretch/>
        </p:blipFill>
        <p:spPr>
          <a:xfrm>
            <a:off x="3838362" y="3039150"/>
            <a:ext cx="4515275" cy="1150099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2EA4D100-EBC6-9E2D-6A56-236980CDAC79}"/>
              </a:ext>
            </a:extLst>
          </p:cNvPr>
          <p:cNvSpPr txBox="1"/>
          <p:nvPr/>
        </p:nvSpPr>
        <p:spPr>
          <a:xfrm>
            <a:off x="951397" y="4703371"/>
            <a:ext cx="7508787" cy="3416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en-GB" sz="1800" dirty="0"/>
              <a:t>model the </a:t>
            </a:r>
            <a:r>
              <a:rPr lang="en-GB" sz="1800" b="1" dirty="0"/>
              <a:t>joint</a:t>
            </a:r>
            <a:r>
              <a:rPr lang="en-GB" sz="1800" dirty="0"/>
              <a:t> distribution over the radiance fields for all locations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E9B151-42B4-83C0-BC90-39F52B03351B}"/>
              </a:ext>
            </a:extLst>
          </p:cNvPr>
          <p:cNvSpPr txBox="1"/>
          <p:nvPr/>
        </p:nvSpPr>
        <p:spPr>
          <a:xfrm>
            <a:off x="951397" y="2156304"/>
            <a:ext cx="9878025" cy="3416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0">
                <a:solidFill>
                  <a:srgbClr val="111111"/>
                </a:solidFill>
                <a:latin typeface="Lora" panose="020F0502020204030204" pitchFamily="34" charset="0"/>
              </a:defRPr>
            </a:lvl1pPr>
          </a:lstStyle>
          <a:p>
            <a:r>
              <a:rPr lang="en-GB" altLang="zh-CN" b="1" dirty="0"/>
              <a:t>Observation</a:t>
            </a:r>
            <a:r>
              <a:rPr lang="en-GB" altLang="zh-CN" dirty="0"/>
              <a:t>: changes in the radiance fields between adjacent locations are usually smooth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7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Lor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13454</TotalTime>
  <Words>1374</Words>
  <Application>Microsoft Macintosh PowerPoint</Application>
  <PresentationFormat>宽屏</PresentationFormat>
  <Paragraphs>238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CMR10</vt:lpstr>
      <vt:lpstr>CMSY10</vt:lpstr>
      <vt:lpstr>Arial</vt:lpstr>
      <vt:lpstr>Calibri</vt:lpstr>
      <vt:lpstr>Calibri Light</vt:lpstr>
      <vt:lpstr>Cambria Math</vt:lpstr>
      <vt:lpstr>Courier New</vt:lpstr>
      <vt:lpstr>Lora</vt:lpstr>
      <vt:lpstr>Times New Roman</vt:lpstr>
      <vt:lpstr>Office Theme</vt:lpstr>
      <vt:lpstr>Conditional-Flow NeRF:  Accurate 3D Modelling with Reliable Uncertainty Quantification</vt:lpstr>
      <vt:lpstr>Novel View Synthesis by NeRF</vt:lpstr>
      <vt:lpstr>Novel View Synthesis by NeRF</vt:lpstr>
      <vt:lpstr>Novel View Synthesis by NeRF</vt:lpstr>
      <vt:lpstr>Uncertainty Estimation</vt:lpstr>
      <vt:lpstr>Uncertainty Estimation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Adria Ruiz</dc:creator>
  <cp:lastModifiedBy>Shen Jianxiong</cp:lastModifiedBy>
  <cp:revision>269</cp:revision>
  <cp:lastPrinted>2021-11-16T12:56:40Z</cp:lastPrinted>
  <dcterms:created xsi:type="dcterms:W3CDTF">2020-09-15T16:36:15Z</dcterms:created>
  <dcterms:modified xsi:type="dcterms:W3CDTF">2022-12-15T15:43:34Z</dcterms:modified>
</cp:coreProperties>
</file>