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3"/>
  </p:notesMasterIdLst>
  <p:sldIdLst>
    <p:sldId id="260" r:id="rId2"/>
  </p:sldIdLst>
  <p:sldSz cx="42803763" cy="302752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81"/>
    <p:restoredTop sz="96405"/>
  </p:normalViewPr>
  <p:slideViewPr>
    <p:cSldViewPr snapToGrid="0" snapToObjects="1">
      <p:cViewPr>
        <p:scale>
          <a:sx n="25" d="100"/>
          <a:sy n="25" d="100"/>
        </p:scale>
        <p:origin x="200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DDF9F-B658-914B-8435-C030AB7F4FE4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32FEB-D705-884A-B3B8-2162875C7D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854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0282" y="4954765"/>
            <a:ext cx="36383199" cy="10540259"/>
          </a:xfrm>
        </p:spPr>
        <p:txBody>
          <a:bodyPr anchor="b"/>
          <a:lstStyle>
            <a:lvl1pPr algn="ctr">
              <a:defRPr sz="2648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50471" y="15901497"/>
            <a:ext cx="32102822" cy="7309499"/>
          </a:xfrm>
        </p:spPr>
        <p:txBody>
          <a:bodyPr/>
          <a:lstStyle>
            <a:lvl1pPr marL="0" indent="0" algn="ctr">
              <a:buNone/>
              <a:defRPr sz="10595"/>
            </a:lvl1pPr>
            <a:lvl2pPr marL="2018355" indent="0" algn="ctr">
              <a:buNone/>
              <a:defRPr sz="8829"/>
            </a:lvl2pPr>
            <a:lvl3pPr marL="4036710" indent="0" algn="ctr">
              <a:buNone/>
              <a:defRPr sz="7946"/>
            </a:lvl3pPr>
            <a:lvl4pPr marL="6055065" indent="0" algn="ctr">
              <a:buNone/>
              <a:defRPr sz="7063"/>
            </a:lvl4pPr>
            <a:lvl5pPr marL="8073420" indent="0" algn="ctr">
              <a:buNone/>
              <a:defRPr sz="7063"/>
            </a:lvl5pPr>
            <a:lvl6pPr marL="10091776" indent="0" algn="ctr">
              <a:buNone/>
              <a:defRPr sz="7063"/>
            </a:lvl6pPr>
            <a:lvl7pPr marL="12110131" indent="0" algn="ctr">
              <a:buNone/>
              <a:defRPr sz="7063"/>
            </a:lvl7pPr>
            <a:lvl8pPr marL="14128486" indent="0" algn="ctr">
              <a:buNone/>
              <a:defRPr sz="7063"/>
            </a:lvl8pPr>
            <a:lvl9pPr marL="16146841" indent="0" algn="ctr">
              <a:buNone/>
              <a:defRPr sz="7063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89096-8A07-934A-9ED6-3608F234F39D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13E75-E728-2249-B486-42ED9E3BC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234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89096-8A07-934A-9ED6-3608F234F39D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13E75-E728-2249-B486-42ED9E3BC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605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631445" y="1611875"/>
            <a:ext cx="9229561" cy="256568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42761" y="1611875"/>
            <a:ext cx="27153637" cy="256568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89096-8A07-934A-9ED6-3608F234F39D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13E75-E728-2249-B486-42ED9E3BC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603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C66EDFA-E7A1-B947-BE61-0602A08C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0321" y="409899"/>
            <a:ext cx="28128685" cy="2169159"/>
          </a:xfrm>
        </p:spPr>
        <p:txBody>
          <a:bodyPr>
            <a:noAutofit/>
          </a:bodyPr>
          <a:lstStyle>
            <a:lvl1pPr algn="ctr">
              <a:defRPr sz="44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9455964-E925-3740-857A-1EF3FE032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007" y="3185890"/>
            <a:ext cx="13233394" cy="26227310"/>
          </a:xfrm>
        </p:spPr>
        <p:txBody>
          <a:bodyPr>
            <a:normAutofit/>
          </a:bodyPr>
          <a:lstStyle>
            <a:lvl1pPr marL="410285" indent="-410285">
              <a:buNone/>
              <a:defRPr sz="2900">
                <a:latin typeface="Arial"/>
                <a:cs typeface="Arial"/>
              </a:defRPr>
            </a:lvl1pPr>
            <a:lvl2pPr marL="793304" indent="-655676">
              <a:buFont typeface="Wingdings" charset="2"/>
              <a:buChar char="Ø"/>
              <a:defRPr sz="2300">
                <a:latin typeface="Arial"/>
                <a:cs typeface="Arial"/>
              </a:defRPr>
            </a:lvl2pPr>
            <a:lvl3pPr marL="929632" indent="-546612">
              <a:defRPr sz="1900">
                <a:latin typeface="Arial"/>
                <a:cs typeface="Arial"/>
              </a:defRPr>
            </a:lvl3pPr>
            <a:lvl4pPr marL="1202287" indent="-655676">
              <a:defRPr sz="1600">
                <a:latin typeface="Arial"/>
                <a:cs typeface="Arial"/>
              </a:defRPr>
            </a:lvl4pPr>
            <a:lvl5pPr marL="1448979" indent="-1448979">
              <a:defRPr sz="23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4BAA957-34FF-A84A-82A9-E631556E2C1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4805502" y="3185890"/>
            <a:ext cx="13233394" cy="26227310"/>
          </a:xfrm>
        </p:spPr>
        <p:txBody>
          <a:bodyPr>
            <a:normAutofit/>
          </a:bodyPr>
          <a:lstStyle>
            <a:lvl1pPr marL="410285" indent="-410285">
              <a:buNone/>
              <a:defRPr sz="2900">
                <a:latin typeface="Arial"/>
                <a:cs typeface="Arial"/>
              </a:defRPr>
            </a:lvl1pPr>
            <a:lvl2pPr marL="793304" indent="-655676">
              <a:buFont typeface="Wingdings" charset="2"/>
              <a:buChar char="Ø"/>
              <a:defRPr sz="2300">
                <a:latin typeface="Arial"/>
                <a:cs typeface="Arial"/>
              </a:defRPr>
            </a:lvl2pPr>
            <a:lvl3pPr marL="929632" indent="-546612">
              <a:defRPr sz="1900">
                <a:latin typeface="Arial"/>
                <a:cs typeface="Arial"/>
              </a:defRPr>
            </a:lvl3pPr>
            <a:lvl4pPr marL="1202287" indent="-655676">
              <a:defRPr sz="1600">
                <a:latin typeface="Arial"/>
                <a:cs typeface="Arial"/>
              </a:defRPr>
            </a:lvl4pPr>
            <a:lvl5pPr marL="1448979" indent="-1448979">
              <a:defRPr sz="23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E92411A-CFA1-7746-A106-CBC4A0C748D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28975997" y="3185890"/>
            <a:ext cx="13233394" cy="26227310"/>
          </a:xfrm>
        </p:spPr>
        <p:txBody>
          <a:bodyPr>
            <a:normAutofit/>
          </a:bodyPr>
          <a:lstStyle>
            <a:lvl1pPr marL="410285" indent="-410285">
              <a:buNone/>
              <a:defRPr sz="2900">
                <a:latin typeface="Arial"/>
                <a:cs typeface="Arial"/>
              </a:defRPr>
            </a:lvl1pPr>
            <a:lvl2pPr marL="793304" indent="-655676">
              <a:buFont typeface="Wingdings" charset="2"/>
              <a:buChar char="Ø"/>
              <a:defRPr sz="2300">
                <a:latin typeface="Arial"/>
                <a:cs typeface="Arial"/>
              </a:defRPr>
            </a:lvl2pPr>
            <a:lvl3pPr marL="929632" indent="-546612">
              <a:defRPr sz="1900">
                <a:latin typeface="Arial"/>
                <a:cs typeface="Arial"/>
              </a:defRPr>
            </a:lvl3pPr>
            <a:lvl4pPr marL="1202287" indent="-655676">
              <a:defRPr sz="1600">
                <a:latin typeface="Arial"/>
                <a:cs typeface="Arial"/>
              </a:defRPr>
            </a:lvl4pPr>
            <a:lvl5pPr marL="1448979" indent="-1448979">
              <a:defRPr sz="23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63495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1611882"/>
            <a:ext cx="36918246" cy="585180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8340" y="7421634"/>
            <a:ext cx="18107995" cy="3637228"/>
          </a:xfrm>
        </p:spPr>
        <p:txBody>
          <a:bodyPr anchor="b"/>
          <a:lstStyle>
            <a:lvl1pPr marL="0" indent="0">
              <a:buNone/>
              <a:defRPr sz="10595" b="1"/>
            </a:lvl1pPr>
            <a:lvl2pPr marL="2018355" indent="0">
              <a:buNone/>
              <a:defRPr sz="8829" b="1"/>
            </a:lvl2pPr>
            <a:lvl3pPr marL="4036710" indent="0">
              <a:buNone/>
              <a:defRPr sz="7946" b="1"/>
            </a:lvl3pPr>
            <a:lvl4pPr marL="6055065" indent="0">
              <a:buNone/>
              <a:defRPr sz="7063" b="1"/>
            </a:lvl4pPr>
            <a:lvl5pPr marL="8073420" indent="0">
              <a:buNone/>
              <a:defRPr sz="7063" b="1"/>
            </a:lvl5pPr>
            <a:lvl6pPr marL="10091776" indent="0">
              <a:buNone/>
              <a:defRPr sz="7063" b="1"/>
            </a:lvl6pPr>
            <a:lvl7pPr marL="12110131" indent="0">
              <a:buNone/>
              <a:defRPr sz="7063" b="1"/>
            </a:lvl7pPr>
            <a:lvl8pPr marL="14128486" indent="0">
              <a:buNone/>
              <a:defRPr sz="7063" b="1"/>
            </a:lvl8pPr>
            <a:lvl9pPr marL="16146841" indent="0">
              <a:buNone/>
              <a:defRPr sz="706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48340" y="11058865"/>
            <a:ext cx="18107995" cy="1626592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669408" y="7421634"/>
            <a:ext cx="18197174" cy="3637228"/>
          </a:xfrm>
        </p:spPr>
        <p:txBody>
          <a:bodyPr anchor="b"/>
          <a:lstStyle>
            <a:lvl1pPr marL="0" indent="0">
              <a:buNone/>
              <a:defRPr sz="10595" b="1"/>
            </a:lvl1pPr>
            <a:lvl2pPr marL="2018355" indent="0">
              <a:buNone/>
              <a:defRPr sz="8829" b="1"/>
            </a:lvl2pPr>
            <a:lvl3pPr marL="4036710" indent="0">
              <a:buNone/>
              <a:defRPr sz="7946" b="1"/>
            </a:lvl3pPr>
            <a:lvl4pPr marL="6055065" indent="0">
              <a:buNone/>
              <a:defRPr sz="7063" b="1"/>
            </a:lvl4pPr>
            <a:lvl5pPr marL="8073420" indent="0">
              <a:buNone/>
              <a:defRPr sz="7063" b="1"/>
            </a:lvl5pPr>
            <a:lvl6pPr marL="10091776" indent="0">
              <a:buNone/>
              <a:defRPr sz="7063" b="1"/>
            </a:lvl6pPr>
            <a:lvl7pPr marL="12110131" indent="0">
              <a:buNone/>
              <a:defRPr sz="7063" b="1"/>
            </a:lvl7pPr>
            <a:lvl8pPr marL="14128486" indent="0">
              <a:buNone/>
              <a:defRPr sz="7063" b="1"/>
            </a:lvl8pPr>
            <a:lvl9pPr marL="16146841" indent="0">
              <a:buNone/>
              <a:defRPr sz="706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669408" y="11058865"/>
            <a:ext cx="18197174" cy="1626592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89096-8A07-934A-9ED6-3608F234F39D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13E75-E728-2249-B486-42ED9E3BC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699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89096-8A07-934A-9ED6-3608F234F39D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13E75-E728-2249-B486-42ED9E3BC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259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0467" y="7547788"/>
            <a:ext cx="36918246" cy="12593645"/>
          </a:xfrm>
        </p:spPr>
        <p:txBody>
          <a:bodyPr anchor="b"/>
          <a:lstStyle>
            <a:lvl1pPr>
              <a:defRPr sz="2648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0467" y="20260574"/>
            <a:ext cx="36918246" cy="6622701"/>
          </a:xfrm>
        </p:spPr>
        <p:txBody>
          <a:bodyPr/>
          <a:lstStyle>
            <a:lvl1pPr marL="0" indent="0">
              <a:buNone/>
              <a:defRPr sz="10595">
                <a:solidFill>
                  <a:schemeClr val="tx1"/>
                </a:solidFill>
              </a:defRPr>
            </a:lvl1pPr>
            <a:lvl2pPr marL="2018355" indent="0">
              <a:buNone/>
              <a:defRPr sz="8829">
                <a:solidFill>
                  <a:schemeClr val="tx1">
                    <a:tint val="75000"/>
                  </a:schemeClr>
                </a:solidFill>
              </a:defRPr>
            </a:lvl2pPr>
            <a:lvl3pPr marL="4036710" indent="0">
              <a:buNone/>
              <a:defRPr sz="7946">
                <a:solidFill>
                  <a:schemeClr val="tx1">
                    <a:tint val="75000"/>
                  </a:schemeClr>
                </a:solidFill>
              </a:defRPr>
            </a:lvl3pPr>
            <a:lvl4pPr marL="6055065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4pPr>
            <a:lvl5pPr marL="8073420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5pPr>
            <a:lvl6pPr marL="10091776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6pPr>
            <a:lvl7pPr marL="12110131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7pPr>
            <a:lvl8pPr marL="14128486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8pPr>
            <a:lvl9pPr marL="16146841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89096-8A07-934A-9ED6-3608F234F39D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13E75-E728-2249-B486-42ED9E3BC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73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42759" y="8059374"/>
            <a:ext cx="18191599" cy="192093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669405" y="8059374"/>
            <a:ext cx="18191599" cy="192093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89096-8A07-934A-9ED6-3608F234F39D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13E75-E728-2249-B486-42ED9E3BC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881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1611882"/>
            <a:ext cx="36918246" cy="585180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8339" y="7421634"/>
            <a:ext cx="18107995" cy="3637228"/>
          </a:xfrm>
        </p:spPr>
        <p:txBody>
          <a:bodyPr anchor="b"/>
          <a:lstStyle>
            <a:lvl1pPr marL="0" indent="0">
              <a:buNone/>
              <a:defRPr sz="10595" b="1"/>
            </a:lvl1pPr>
            <a:lvl2pPr marL="2018355" indent="0">
              <a:buNone/>
              <a:defRPr sz="8829" b="1"/>
            </a:lvl2pPr>
            <a:lvl3pPr marL="4036710" indent="0">
              <a:buNone/>
              <a:defRPr sz="7946" b="1"/>
            </a:lvl3pPr>
            <a:lvl4pPr marL="6055065" indent="0">
              <a:buNone/>
              <a:defRPr sz="7063" b="1"/>
            </a:lvl4pPr>
            <a:lvl5pPr marL="8073420" indent="0">
              <a:buNone/>
              <a:defRPr sz="7063" b="1"/>
            </a:lvl5pPr>
            <a:lvl6pPr marL="10091776" indent="0">
              <a:buNone/>
              <a:defRPr sz="7063" b="1"/>
            </a:lvl6pPr>
            <a:lvl7pPr marL="12110131" indent="0">
              <a:buNone/>
              <a:defRPr sz="7063" b="1"/>
            </a:lvl7pPr>
            <a:lvl8pPr marL="14128486" indent="0">
              <a:buNone/>
              <a:defRPr sz="7063" b="1"/>
            </a:lvl8pPr>
            <a:lvl9pPr marL="16146841" indent="0">
              <a:buNone/>
              <a:defRPr sz="706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48339" y="11058863"/>
            <a:ext cx="18107995" cy="1626592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669408" y="7421634"/>
            <a:ext cx="18197174" cy="3637228"/>
          </a:xfrm>
        </p:spPr>
        <p:txBody>
          <a:bodyPr anchor="b"/>
          <a:lstStyle>
            <a:lvl1pPr marL="0" indent="0">
              <a:buNone/>
              <a:defRPr sz="10595" b="1"/>
            </a:lvl1pPr>
            <a:lvl2pPr marL="2018355" indent="0">
              <a:buNone/>
              <a:defRPr sz="8829" b="1"/>
            </a:lvl2pPr>
            <a:lvl3pPr marL="4036710" indent="0">
              <a:buNone/>
              <a:defRPr sz="7946" b="1"/>
            </a:lvl3pPr>
            <a:lvl4pPr marL="6055065" indent="0">
              <a:buNone/>
              <a:defRPr sz="7063" b="1"/>
            </a:lvl4pPr>
            <a:lvl5pPr marL="8073420" indent="0">
              <a:buNone/>
              <a:defRPr sz="7063" b="1"/>
            </a:lvl5pPr>
            <a:lvl6pPr marL="10091776" indent="0">
              <a:buNone/>
              <a:defRPr sz="7063" b="1"/>
            </a:lvl6pPr>
            <a:lvl7pPr marL="12110131" indent="0">
              <a:buNone/>
              <a:defRPr sz="7063" b="1"/>
            </a:lvl7pPr>
            <a:lvl8pPr marL="14128486" indent="0">
              <a:buNone/>
              <a:defRPr sz="7063" b="1"/>
            </a:lvl8pPr>
            <a:lvl9pPr marL="16146841" indent="0">
              <a:buNone/>
              <a:defRPr sz="706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669408" y="11058863"/>
            <a:ext cx="18197174" cy="1626592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89096-8A07-934A-9ED6-3608F234F39D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13E75-E728-2249-B486-42ED9E3BC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929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89096-8A07-934A-9ED6-3608F234F39D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13E75-E728-2249-B486-42ED9E3BC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339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89096-8A07-934A-9ED6-3608F234F39D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13E75-E728-2249-B486-42ED9E3BC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34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2018348"/>
            <a:ext cx="13805328" cy="7064216"/>
          </a:xfrm>
        </p:spPr>
        <p:txBody>
          <a:bodyPr anchor="b"/>
          <a:lstStyle>
            <a:lvl1pPr>
              <a:defRPr sz="1412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97174" y="4359077"/>
            <a:ext cx="21669405" cy="21515024"/>
          </a:xfrm>
        </p:spPr>
        <p:txBody>
          <a:bodyPr/>
          <a:lstStyle>
            <a:lvl1pPr>
              <a:defRPr sz="14127"/>
            </a:lvl1pPr>
            <a:lvl2pPr>
              <a:defRPr sz="12361"/>
            </a:lvl2pPr>
            <a:lvl3pPr>
              <a:defRPr sz="10595"/>
            </a:lvl3pPr>
            <a:lvl4pPr>
              <a:defRPr sz="8829"/>
            </a:lvl4pPr>
            <a:lvl5pPr>
              <a:defRPr sz="8829"/>
            </a:lvl5pPr>
            <a:lvl6pPr>
              <a:defRPr sz="8829"/>
            </a:lvl6pPr>
            <a:lvl7pPr>
              <a:defRPr sz="8829"/>
            </a:lvl7pPr>
            <a:lvl8pPr>
              <a:defRPr sz="8829"/>
            </a:lvl8pPr>
            <a:lvl9pPr>
              <a:defRPr sz="882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34" y="9082564"/>
            <a:ext cx="13805328" cy="16826573"/>
          </a:xfrm>
        </p:spPr>
        <p:txBody>
          <a:bodyPr/>
          <a:lstStyle>
            <a:lvl1pPr marL="0" indent="0">
              <a:buNone/>
              <a:defRPr sz="7063"/>
            </a:lvl1pPr>
            <a:lvl2pPr marL="2018355" indent="0">
              <a:buNone/>
              <a:defRPr sz="6180"/>
            </a:lvl2pPr>
            <a:lvl3pPr marL="4036710" indent="0">
              <a:buNone/>
              <a:defRPr sz="5298"/>
            </a:lvl3pPr>
            <a:lvl4pPr marL="6055065" indent="0">
              <a:buNone/>
              <a:defRPr sz="4415"/>
            </a:lvl4pPr>
            <a:lvl5pPr marL="8073420" indent="0">
              <a:buNone/>
              <a:defRPr sz="4415"/>
            </a:lvl5pPr>
            <a:lvl6pPr marL="10091776" indent="0">
              <a:buNone/>
              <a:defRPr sz="4415"/>
            </a:lvl6pPr>
            <a:lvl7pPr marL="12110131" indent="0">
              <a:buNone/>
              <a:defRPr sz="4415"/>
            </a:lvl7pPr>
            <a:lvl8pPr marL="14128486" indent="0">
              <a:buNone/>
              <a:defRPr sz="4415"/>
            </a:lvl8pPr>
            <a:lvl9pPr marL="16146841" indent="0">
              <a:buNone/>
              <a:defRPr sz="441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89096-8A07-934A-9ED6-3608F234F39D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13E75-E728-2249-B486-42ED9E3BC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865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2018348"/>
            <a:ext cx="13805328" cy="7064216"/>
          </a:xfrm>
        </p:spPr>
        <p:txBody>
          <a:bodyPr anchor="b"/>
          <a:lstStyle>
            <a:lvl1pPr>
              <a:defRPr sz="1412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197174" y="4359077"/>
            <a:ext cx="21669405" cy="21515024"/>
          </a:xfrm>
        </p:spPr>
        <p:txBody>
          <a:bodyPr anchor="t"/>
          <a:lstStyle>
            <a:lvl1pPr marL="0" indent="0">
              <a:buNone/>
              <a:defRPr sz="14127"/>
            </a:lvl1pPr>
            <a:lvl2pPr marL="2018355" indent="0">
              <a:buNone/>
              <a:defRPr sz="12361"/>
            </a:lvl2pPr>
            <a:lvl3pPr marL="4036710" indent="0">
              <a:buNone/>
              <a:defRPr sz="10595"/>
            </a:lvl3pPr>
            <a:lvl4pPr marL="6055065" indent="0">
              <a:buNone/>
              <a:defRPr sz="8829"/>
            </a:lvl4pPr>
            <a:lvl5pPr marL="8073420" indent="0">
              <a:buNone/>
              <a:defRPr sz="8829"/>
            </a:lvl5pPr>
            <a:lvl6pPr marL="10091776" indent="0">
              <a:buNone/>
              <a:defRPr sz="8829"/>
            </a:lvl6pPr>
            <a:lvl7pPr marL="12110131" indent="0">
              <a:buNone/>
              <a:defRPr sz="8829"/>
            </a:lvl7pPr>
            <a:lvl8pPr marL="14128486" indent="0">
              <a:buNone/>
              <a:defRPr sz="8829"/>
            </a:lvl8pPr>
            <a:lvl9pPr marL="16146841" indent="0">
              <a:buNone/>
              <a:defRPr sz="882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34" y="9082564"/>
            <a:ext cx="13805328" cy="16826573"/>
          </a:xfrm>
        </p:spPr>
        <p:txBody>
          <a:bodyPr/>
          <a:lstStyle>
            <a:lvl1pPr marL="0" indent="0">
              <a:buNone/>
              <a:defRPr sz="7063"/>
            </a:lvl1pPr>
            <a:lvl2pPr marL="2018355" indent="0">
              <a:buNone/>
              <a:defRPr sz="6180"/>
            </a:lvl2pPr>
            <a:lvl3pPr marL="4036710" indent="0">
              <a:buNone/>
              <a:defRPr sz="5298"/>
            </a:lvl3pPr>
            <a:lvl4pPr marL="6055065" indent="0">
              <a:buNone/>
              <a:defRPr sz="4415"/>
            </a:lvl4pPr>
            <a:lvl5pPr marL="8073420" indent="0">
              <a:buNone/>
              <a:defRPr sz="4415"/>
            </a:lvl5pPr>
            <a:lvl6pPr marL="10091776" indent="0">
              <a:buNone/>
              <a:defRPr sz="4415"/>
            </a:lvl6pPr>
            <a:lvl7pPr marL="12110131" indent="0">
              <a:buNone/>
              <a:defRPr sz="4415"/>
            </a:lvl7pPr>
            <a:lvl8pPr marL="14128486" indent="0">
              <a:buNone/>
              <a:defRPr sz="4415"/>
            </a:lvl8pPr>
            <a:lvl9pPr marL="16146841" indent="0">
              <a:buNone/>
              <a:defRPr sz="441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89096-8A07-934A-9ED6-3608F234F39D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13E75-E728-2249-B486-42ED9E3BC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903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2759" y="1611882"/>
            <a:ext cx="36918246" cy="5851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2759" y="8059374"/>
            <a:ext cx="36918246" cy="19209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42759" y="28060644"/>
            <a:ext cx="9630847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89096-8A07-934A-9ED6-3608F234F39D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178747" y="28060644"/>
            <a:ext cx="14446270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230157" y="28060644"/>
            <a:ext cx="9630847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13E75-E728-2249-B486-42ED9E3BCD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11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65" r:id="rId13"/>
  </p:sldLayoutIdLst>
  <p:txStyles>
    <p:titleStyle>
      <a:lvl1pPr algn="l" defTabSz="4036710" rtl="0" eaLnBrk="1" latinLnBrk="0" hangingPunct="1">
        <a:lnSpc>
          <a:spcPct val="90000"/>
        </a:lnSpc>
        <a:spcBef>
          <a:spcPct val="0"/>
        </a:spcBef>
        <a:buNone/>
        <a:defRPr sz="19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09178" indent="-1009178" algn="l" defTabSz="4036710" rtl="0" eaLnBrk="1" latinLnBrk="0" hangingPunct="1">
        <a:lnSpc>
          <a:spcPct val="90000"/>
        </a:lnSpc>
        <a:spcBef>
          <a:spcPts val="4415"/>
        </a:spcBef>
        <a:buFont typeface="Arial" panose="020B0604020202020204" pitchFamily="34" charset="0"/>
        <a:buChar char="•"/>
        <a:defRPr sz="12361" kern="1200">
          <a:solidFill>
            <a:schemeClr val="tx1"/>
          </a:solidFill>
          <a:latin typeface="+mn-lt"/>
          <a:ea typeface="+mn-ea"/>
          <a:cs typeface="+mn-cs"/>
        </a:defRPr>
      </a:lvl1pPr>
      <a:lvl2pPr marL="302753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10595" kern="1200">
          <a:solidFill>
            <a:schemeClr val="tx1"/>
          </a:solidFill>
          <a:latin typeface="+mn-lt"/>
          <a:ea typeface="+mn-ea"/>
          <a:cs typeface="+mn-cs"/>
        </a:defRPr>
      </a:lvl2pPr>
      <a:lvl3pPr marL="504588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8829" kern="1200">
          <a:solidFill>
            <a:schemeClr val="tx1"/>
          </a:solidFill>
          <a:latin typeface="+mn-lt"/>
          <a:ea typeface="+mn-ea"/>
          <a:cs typeface="+mn-cs"/>
        </a:defRPr>
      </a:lvl3pPr>
      <a:lvl4pPr marL="706424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4pPr>
      <a:lvl5pPr marL="908259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5pPr>
      <a:lvl6pPr marL="1110095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6pPr>
      <a:lvl7pPr marL="1311930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7pPr>
      <a:lvl8pPr marL="1513766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8pPr>
      <a:lvl9pPr marL="17156019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1pPr>
      <a:lvl2pPr marL="2018355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403671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3pPr>
      <a:lvl4pPr marL="6055065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4pPr>
      <a:lvl5pPr marL="807342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5pPr>
      <a:lvl6pPr marL="10091776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6pPr>
      <a:lvl7pPr marL="12110131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7pPr>
      <a:lvl8pPr marL="14128486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8pPr>
      <a:lvl9pPr marL="16146841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45.png"/><Relationship Id="rId39" Type="http://schemas.openxmlformats.org/officeDocument/2006/relationships/image" Target="../media/image58.png"/><Relationship Id="rId21" Type="http://schemas.openxmlformats.org/officeDocument/2006/relationships/image" Target="../media/image20.png"/><Relationship Id="rId42" Type="http://schemas.openxmlformats.org/officeDocument/2006/relationships/image" Target="../media/image61.png"/><Relationship Id="rId47" Type="http://schemas.openxmlformats.org/officeDocument/2006/relationships/image" Target="../media/image52.png"/><Relationship Id="rId55" Type="http://schemas.openxmlformats.org/officeDocument/2006/relationships/image" Target="../media/image69.png"/><Relationship Id="rId63" Type="http://schemas.openxmlformats.org/officeDocument/2006/relationships/image" Target="../media/image33.png"/><Relationship Id="rId68" Type="http://schemas.openxmlformats.org/officeDocument/2006/relationships/image" Target="../media/image38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4.emf"/><Relationship Id="rId11" Type="http://schemas.openxmlformats.org/officeDocument/2006/relationships/image" Target="../media/image10.png"/><Relationship Id="rId24" Type="http://schemas.openxmlformats.org/officeDocument/2006/relationships/image" Target="../media/image43.png"/><Relationship Id="rId37" Type="http://schemas.openxmlformats.org/officeDocument/2006/relationships/image" Target="../media/image56.png"/><Relationship Id="rId40" Type="http://schemas.openxmlformats.org/officeDocument/2006/relationships/image" Target="../media/image59.png"/><Relationship Id="rId45" Type="http://schemas.openxmlformats.org/officeDocument/2006/relationships/image" Target="../media/image64.png"/><Relationship Id="rId53" Type="http://schemas.openxmlformats.org/officeDocument/2006/relationships/image" Target="../media/image67.png"/><Relationship Id="rId58" Type="http://schemas.openxmlformats.org/officeDocument/2006/relationships/image" Target="../media/image73.png"/><Relationship Id="rId66" Type="http://schemas.openxmlformats.org/officeDocument/2006/relationships/image" Target="../media/image36.png"/><Relationship Id="rId5" Type="http://schemas.openxmlformats.org/officeDocument/2006/relationships/image" Target="../media/image4.emf"/><Relationship Id="rId61" Type="http://schemas.openxmlformats.org/officeDocument/2006/relationships/image" Target="../media/image31.png"/><Relationship Id="rId19" Type="http://schemas.openxmlformats.org/officeDocument/2006/relationships/image" Target="../media/image1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2.emf"/><Relationship Id="rId30" Type="http://schemas.openxmlformats.org/officeDocument/2006/relationships/image" Target="../media/image25.png"/><Relationship Id="rId35" Type="http://schemas.openxmlformats.org/officeDocument/2006/relationships/image" Target="../media/image54.png"/><Relationship Id="rId43" Type="http://schemas.openxmlformats.org/officeDocument/2006/relationships/image" Target="../media/image62.png"/><Relationship Id="rId48" Type="http://schemas.openxmlformats.org/officeDocument/2006/relationships/image" Target="../media/image28.png"/><Relationship Id="rId56" Type="http://schemas.openxmlformats.org/officeDocument/2006/relationships/image" Target="../media/image71.png"/><Relationship Id="rId64" Type="http://schemas.openxmlformats.org/officeDocument/2006/relationships/image" Target="../media/image34.png"/><Relationship Id="rId8" Type="http://schemas.openxmlformats.org/officeDocument/2006/relationships/image" Target="../media/image7.png"/><Relationship Id="rId51" Type="http://schemas.openxmlformats.org/officeDocument/2006/relationships/image" Target="../media/image7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44.png"/><Relationship Id="rId38" Type="http://schemas.openxmlformats.org/officeDocument/2006/relationships/image" Target="../media/image57.png"/><Relationship Id="rId46" Type="http://schemas.openxmlformats.org/officeDocument/2006/relationships/image" Target="../media/image27.png"/><Relationship Id="rId59" Type="http://schemas.openxmlformats.org/officeDocument/2006/relationships/image" Target="../media/image74.png"/><Relationship Id="rId67" Type="http://schemas.openxmlformats.org/officeDocument/2006/relationships/image" Target="../media/image37.png"/><Relationship Id="rId20" Type="http://schemas.openxmlformats.org/officeDocument/2006/relationships/image" Target="../media/image19.png"/><Relationship Id="rId41" Type="http://schemas.openxmlformats.org/officeDocument/2006/relationships/image" Target="../media/image60.png"/><Relationship Id="rId54" Type="http://schemas.openxmlformats.org/officeDocument/2006/relationships/image" Target="../media/image68.png"/><Relationship Id="rId6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42.png"/><Relationship Id="rId28" Type="http://schemas.openxmlformats.org/officeDocument/2006/relationships/image" Target="../media/image23.emf"/><Relationship Id="rId36" Type="http://schemas.openxmlformats.org/officeDocument/2006/relationships/image" Target="../media/image55.png"/><Relationship Id="rId49" Type="http://schemas.openxmlformats.org/officeDocument/2006/relationships/image" Target="../media/image29.png"/><Relationship Id="rId57" Type="http://schemas.openxmlformats.org/officeDocument/2006/relationships/image" Target="../media/image72.png"/><Relationship Id="rId10" Type="http://schemas.openxmlformats.org/officeDocument/2006/relationships/image" Target="../media/image9.emf"/><Relationship Id="rId31" Type="http://schemas.openxmlformats.org/officeDocument/2006/relationships/image" Target="../media/image26.png"/><Relationship Id="rId44" Type="http://schemas.openxmlformats.org/officeDocument/2006/relationships/image" Target="../media/image63.png"/><Relationship Id="rId52" Type="http://schemas.openxmlformats.org/officeDocument/2006/relationships/image" Target="../media/image30.png"/><Relationship Id="rId60" Type="http://schemas.openxmlformats.org/officeDocument/2006/relationships/image" Target="../media/image75.png"/><Relationship Id="rId65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3D62272-801C-6834-7617-2EF1AF1D2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44" y="21332697"/>
            <a:ext cx="7048135" cy="4448413"/>
          </a:xfrm>
          <a:prstGeom prst="rect">
            <a:avLst/>
          </a:prstGeom>
        </p:spPr>
      </p:pic>
      <p:pic>
        <p:nvPicPr>
          <p:cNvPr id="1123" name="图片 1122">
            <a:extLst>
              <a:ext uri="{FF2B5EF4-FFF2-40B4-BE49-F238E27FC236}">
                <a16:creationId xmlns:a16="http://schemas.microsoft.com/office/drawing/2014/main" id="{2D58C024-B4EA-6274-ECA7-A1BCD5A1D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493" y="21814129"/>
            <a:ext cx="12100857" cy="4372706"/>
          </a:xfrm>
          <a:prstGeom prst="rect">
            <a:avLst/>
          </a:prstGeom>
        </p:spPr>
      </p:pic>
      <p:sp>
        <p:nvSpPr>
          <p:cNvPr id="1070" name="圆角矩形 1069">
            <a:extLst>
              <a:ext uri="{FF2B5EF4-FFF2-40B4-BE49-F238E27FC236}">
                <a16:creationId xmlns:a16="http://schemas.microsoft.com/office/drawing/2014/main" id="{2363C908-A0F0-D0FC-F942-E15473891D8B}"/>
              </a:ext>
            </a:extLst>
          </p:cNvPr>
          <p:cNvSpPr/>
          <p:nvPr/>
        </p:nvSpPr>
        <p:spPr>
          <a:xfrm>
            <a:off x="14821144" y="22614437"/>
            <a:ext cx="736516" cy="55950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5" name="图片 124">
            <a:extLst>
              <a:ext uri="{FF2B5EF4-FFF2-40B4-BE49-F238E27FC236}">
                <a16:creationId xmlns:a16="http://schemas.microsoft.com/office/drawing/2014/main" id="{3E7038E3-68A8-70AE-8D5D-5BAA5DF81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9465" y="11461580"/>
            <a:ext cx="9055133" cy="3368335"/>
          </a:xfrm>
          <a:prstGeom prst="rect">
            <a:avLst/>
          </a:prstGeom>
        </p:spPr>
      </p:pic>
      <p:pic>
        <p:nvPicPr>
          <p:cNvPr id="161" name="图片 160">
            <a:extLst>
              <a:ext uri="{FF2B5EF4-FFF2-40B4-BE49-F238E27FC236}">
                <a16:creationId xmlns:a16="http://schemas.microsoft.com/office/drawing/2014/main" id="{8F2F6B29-E09D-3BA8-4002-A2F585275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1493" y="11999783"/>
            <a:ext cx="5699800" cy="431202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1D3F93A-9054-02E1-18E6-451FA01C77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5"/>
          <a:stretch/>
        </p:blipFill>
        <p:spPr>
          <a:xfrm>
            <a:off x="3328928" y="7078249"/>
            <a:ext cx="6415699" cy="3954720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7207EF5B-B071-7E44-8411-939A9E5E7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2803763" cy="2811077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en-US" altLang="zh-CN" sz="7200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C</a:t>
            </a:r>
            <a:r>
              <a:rPr lang="es-ES" altLang="zh-CN" sz="7200" dirty="0" err="1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onditional</a:t>
            </a:r>
            <a:r>
              <a:rPr lang="es-ES" altLang="zh-CN" sz="7200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-</a:t>
            </a:r>
            <a:r>
              <a:rPr lang="en-US" altLang="zh-CN" sz="7200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Flow </a:t>
            </a:r>
            <a:r>
              <a:rPr lang="en-US" altLang="zh-CN" sz="7200" dirty="0" err="1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NeRF</a:t>
            </a:r>
            <a:r>
              <a:rPr lang="en-US" altLang="zh-CN" sz="7200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: Accurate 3D Modelling </a:t>
            </a:r>
            <a:br>
              <a:rPr lang="en-US" altLang="zh-CN" sz="7200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</a:br>
            <a:r>
              <a:rPr lang="en-US" altLang="zh-CN" sz="7200" dirty="0"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with Reliable Uncertainty Quantification</a:t>
            </a:r>
            <a:endParaRPr lang="en-GB" sz="7200" dirty="0"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CuadroTexto 4">
            <a:extLst>
              <a:ext uri="{FF2B5EF4-FFF2-40B4-BE49-F238E27FC236}">
                <a16:creationId xmlns:a16="http://schemas.microsoft.com/office/drawing/2014/main" id="{D638B29E-01AE-C74F-ADDE-A50D49D88F6E}"/>
              </a:ext>
            </a:extLst>
          </p:cNvPr>
          <p:cNvSpPr txBox="1"/>
          <p:nvPr/>
        </p:nvSpPr>
        <p:spPr>
          <a:xfrm>
            <a:off x="557189" y="11470731"/>
            <a:ext cx="14789727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41" indent="-57154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Model prediction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correctness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not known</a:t>
            </a:r>
          </a:p>
          <a:p>
            <a:pPr marL="571541" indent="-57154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GB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confidence</a:t>
            </a:r>
            <a:r>
              <a:rPr lang="en-GB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associated with the model outputs</a:t>
            </a:r>
          </a:p>
          <a:p>
            <a:pPr marL="571541" indent="-57154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Could make </a:t>
            </a:r>
            <a:r>
              <a:rPr lang="en-GB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Risky</a:t>
            </a:r>
            <a:r>
              <a:rPr lang="en-GB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decisions based on the predictions 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3320A15-A63F-4D41-BB52-89FF8B98A824}"/>
              </a:ext>
            </a:extLst>
          </p:cNvPr>
          <p:cNvSpPr txBox="1"/>
          <p:nvPr/>
        </p:nvSpPr>
        <p:spPr>
          <a:xfrm>
            <a:off x="486955" y="6869151"/>
            <a:ext cx="3764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Sparse images</a:t>
            </a: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CF6F81C0-0C5E-0646-91E0-0AB2473C7E4C}"/>
              </a:ext>
            </a:extLst>
          </p:cNvPr>
          <p:cNvSpPr txBox="1"/>
          <p:nvPr/>
        </p:nvSpPr>
        <p:spPr>
          <a:xfrm>
            <a:off x="4873968" y="6862455"/>
            <a:ext cx="4023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Optimize 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NeRF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CC15FABB-0CB9-6F44-9277-62F125F530FB}"/>
              </a:ext>
            </a:extLst>
          </p:cNvPr>
          <p:cNvSpPr txBox="1"/>
          <p:nvPr/>
        </p:nvSpPr>
        <p:spPr>
          <a:xfrm>
            <a:off x="9078476" y="6888717"/>
            <a:ext cx="5065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Render novel views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D322C6F-D454-65F9-5559-503C5D920F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11743" y="0"/>
            <a:ext cx="5252314" cy="300290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B4F88EE-C363-700B-4527-756CF3474A09}"/>
              </a:ext>
            </a:extLst>
          </p:cNvPr>
          <p:cNvSpPr txBox="1"/>
          <p:nvPr/>
        </p:nvSpPr>
        <p:spPr>
          <a:xfrm>
            <a:off x="1" y="2756235"/>
            <a:ext cx="42803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6319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 altLang="zh-CN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Jianxiong</a:t>
            </a:r>
            <a:r>
              <a:rPr lang="en-US" altLang="zh-CN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Shen, Antonio </a:t>
            </a:r>
            <a:r>
              <a:rPr lang="en-US" altLang="zh-CN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Agudo</a:t>
            </a:r>
            <a:r>
              <a:rPr lang="en-US" altLang="zh-CN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Francesc</a:t>
            </a:r>
            <a:r>
              <a:rPr lang="en-US" altLang="zh-CN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Moreno-</a:t>
            </a:r>
            <a:r>
              <a:rPr lang="en-US" altLang="zh-CN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Noguer</a:t>
            </a:r>
            <a:r>
              <a:rPr lang="en-US" altLang="zh-CN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Adrià</a:t>
            </a:r>
            <a:r>
              <a:rPr lang="en-GB" altLang="zh-CN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Ruiz </a:t>
            </a:r>
            <a:endParaRPr lang="en-GB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6">
            <a:extLst>
              <a:ext uri="{FF2B5EF4-FFF2-40B4-BE49-F238E27FC236}">
                <a16:creationId xmlns:a16="http://schemas.microsoft.com/office/drawing/2014/main" id="{BCC489B5-EA8C-8FBB-104A-3E068247DA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65"/>
          <a:stretch>
            <a:fillRect/>
          </a:stretch>
        </p:blipFill>
        <p:spPr bwMode="auto">
          <a:xfrm>
            <a:off x="374234" y="384887"/>
            <a:ext cx="7356041" cy="1907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5F1B71D-4620-BA77-7D51-F9C60062A7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6" y="2677716"/>
            <a:ext cx="4113549" cy="83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D96E7A0-791A-847B-5B55-B31E0BB57C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02" y="2520777"/>
            <a:ext cx="5701977" cy="12095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E01306DF-1C58-74B0-7F57-FCA2BB4A36DE}"/>
              </a:ext>
            </a:extLst>
          </p:cNvPr>
          <p:cNvGrpSpPr/>
          <p:nvPr/>
        </p:nvGrpSpPr>
        <p:grpSpPr>
          <a:xfrm>
            <a:off x="547500" y="7769751"/>
            <a:ext cx="3332431" cy="2590309"/>
            <a:chOff x="591194" y="1400392"/>
            <a:chExt cx="2333906" cy="185698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4C3B354-C024-A402-5B23-9A979F5CA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0850" y="2803129"/>
              <a:ext cx="454250" cy="4542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8DD65C3-00F2-A283-E969-04BA0FFD6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386" y="2803129"/>
              <a:ext cx="454250" cy="4542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752D348E-2742-EFE7-290A-9B7EE0FAA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94" y="2803130"/>
              <a:ext cx="454250" cy="45425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2C6E239C-37E4-4C78-C1AF-6B6F38E9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118" y="2335551"/>
              <a:ext cx="454250" cy="4542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98E8BB28-A213-56ED-A1CE-AA3917F18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444" y="2335800"/>
              <a:ext cx="454250" cy="4542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03BC849-D8C5-1035-124A-21842B19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0850" y="1867972"/>
              <a:ext cx="454250" cy="45425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405999B-5D5A-2B44-581D-3092FB033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386" y="1867972"/>
              <a:ext cx="454250" cy="454250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25DBA433-1EB5-3F79-6F10-5F8CBE875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94" y="1867973"/>
              <a:ext cx="454250" cy="454250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3F3CBDB-1CF7-0C6A-3A4C-5E03856F6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118" y="1400392"/>
              <a:ext cx="454250" cy="45425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0D0E2011-904A-2E2F-8096-246E9AAB1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712" y="1400393"/>
              <a:ext cx="454250" cy="454250"/>
            </a:xfrm>
            <a:prstGeom prst="rect">
              <a:avLst/>
            </a:prstGeom>
          </p:spPr>
        </p:pic>
      </p:grpSp>
      <p:cxnSp>
        <p:nvCxnSpPr>
          <p:cNvPr id="29" name="直线箭头连接符 28">
            <a:extLst>
              <a:ext uri="{FF2B5EF4-FFF2-40B4-BE49-F238E27FC236}">
                <a16:creationId xmlns:a16="http://schemas.microsoft.com/office/drawing/2014/main" id="{8735A262-0A88-B9D3-937E-DC4A8342F904}"/>
              </a:ext>
            </a:extLst>
          </p:cNvPr>
          <p:cNvCxnSpPr>
            <a:cxnSpLocks/>
          </p:cNvCxnSpPr>
          <p:nvPr/>
        </p:nvCxnSpPr>
        <p:spPr>
          <a:xfrm>
            <a:off x="4059838" y="9084080"/>
            <a:ext cx="832854" cy="0"/>
          </a:xfrm>
          <a:prstGeom prst="straightConnector1">
            <a:avLst/>
          </a:prstGeom>
          <a:ln w="57150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图片 29">
            <a:extLst>
              <a:ext uri="{FF2B5EF4-FFF2-40B4-BE49-F238E27FC236}">
                <a16:creationId xmlns:a16="http://schemas.microsoft.com/office/drawing/2014/main" id="{BB5BE1E4-8BFA-F903-74F6-3C1D07CEA74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986" y="7233151"/>
            <a:ext cx="3401867" cy="3401867"/>
          </a:xfrm>
          <a:prstGeom prst="rect">
            <a:avLst/>
          </a:prstGeom>
          <a:ln>
            <a:noFill/>
          </a:ln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A48E1D13-7DB4-F124-0833-B95E86278003}"/>
              </a:ext>
            </a:extLst>
          </p:cNvPr>
          <p:cNvSpPr/>
          <p:nvPr/>
        </p:nvSpPr>
        <p:spPr>
          <a:xfrm>
            <a:off x="232315" y="4280947"/>
            <a:ext cx="13606631" cy="126017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同侧圆角矩形 39">
            <a:extLst>
              <a:ext uri="{FF2B5EF4-FFF2-40B4-BE49-F238E27FC236}">
                <a16:creationId xmlns:a16="http://schemas.microsoft.com/office/drawing/2014/main" id="{510A9834-2A8E-B98B-A762-F58792D51E61}"/>
              </a:ext>
            </a:extLst>
          </p:cNvPr>
          <p:cNvSpPr/>
          <p:nvPr/>
        </p:nvSpPr>
        <p:spPr>
          <a:xfrm rot="10800000">
            <a:off x="232312" y="5541116"/>
            <a:ext cx="13600505" cy="24516264"/>
          </a:xfrm>
          <a:prstGeom prst="round2SameRect">
            <a:avLst>
              <a:gd name="adj1" fmla="val 3248"/>
              <a:gd name="adj2" fmla="val 0"/>
            </a:avLst>
          </a:prstGeom>
          <a:noFill/>
          <a:ln cap="rnd">
            <a:solidFill>
              <a:schemeClr val="bg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Cerrar llave 2">
            <a:extLst>
              <a:ext uri="{FF2B5EF4-FFF2-40B4-BE49-F238E27FC236}">
                <a16:creationId xmlns:a16="http://schemas.microsoft.com/office/drawing/2014/main" id="{BF5691AA-88A5-71F5-17FE-98297CD5BFB5}"/>
              </a:ext>
            </a:extLst>
          </p:cNvPr>
          <p:cNvSpPr/>
          <p:nvPr/>
        </p:nvSpPr>
        <p:spPr>
          <a:xfrm rot="5400000">
            <a:off x="10753351" y="8807272"/>
            <a:ext cx="789903" cy="330064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" descr="Welcomed Launch Of New Pensions Advice Service - Confused Person Icon  Clipart - Full Size Clipart (#3838940) - PinClipart">
            <a:extLst>
              <a:ext uri="{FF2B5EF4-FFF2-40B4-BE49-F238E27FC236}">
                <a16:creationId xmlns:a16="http://schemas.microsoft.com/office/drawing/2014/main" id="{4CE671CB-3998-B7FE-DF9E-DB813B22F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879" y="10577309"/>
            <a:ext cx="727953" cy="181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4F677700-5C16-4728-848B-87CE5E25454D}"/>
              </a:ext>
            </a:extLst>
          </p:cNvPr>
          <p:cNvSpPr txBox="1"/>
          <p:nvPr/>
        </p:nvSpPr>
        <p:spPr>
          <a:xfrm>
            <a:off x="10959115" y="10879902"/>
            <a:ext cx="24849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Confidence?</a:t>
            </a:r>
          </a:p>
          <a:p>
            <a:r>
              <a:rPr lang="en-GB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Reliable?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39CC6AB7-BFAD-4D30-E2F9-7ED3A7436F51}"/>
              </a:ext>
            </a:extLst>
          </p:cNvPr>
          <p:cNvSpPr/>
          <p:nvPr/>
        </p:nvSpPr>
        <p:spPr>
          <a:xfrm>
            <a:off x="13997299" y="4280948"/>
            <a:ext cx="16275720" cy="126017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同侧圆角矩形 49">
            <a:extLst>
              <a:ext uri="{FF2B5EF4-FFF2-40B4-BE49-F238E27FC236}">
                <a16:creationId xmlns:a16="http://schemas.microsoft.com/office/drawing/2014/main" id="{6BC940DB-31EE-B59D-8189-821CECDB913D}"/>
              </a:ext>
            </a:extLst>
          </p:cNvPr>
          <p:cNvSpPr/>
          <p:nvPr/>
        </p:nvSpPr>
        <p:spPr>
          <a:xfrm rot="10800000">
            <a:off x="13997287" y="5541111"/>
            <a:ext cx="16275729" cy="24516268"/>
          </a:xfrm>
          <a:prstGeom prst="round2SameRect">
            <a:avLst>
              <a:gd name="adj1" fmla="val 2329"/>
              <a:gd name="adj2" fmla="val 0"/>
            </a:avLst>
          </a:prstGeom>
          <a:noFill/>
          <a:ln cap="rnd">
            <a:solidFill>
              <a:schemeClr val="bg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DF3455EC-8380-2D76-C249-91EA53C02E59}"/>
              </a:ext>
            </a:extLst>
          </p:cNvPr>
          <p:cNvSpPr txBox="1"/>
          <p:nvPr/>
        </p:nvSpPr>
        <p:spPr>
          <a:xfrm>
            <a:off x="410540" y="5730755"/>
            <a:ext cx="13577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6600" b="1">
                <a:solidFill>
                  <a:srgbClr val="990000"/>
                </a:solidFill>
              </a:defRPr>
            </a:lvl1pPr>
          </a:lstStyle>
          <a:p>
            <a: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Limitation of </a:t>
            </a:r>
            <a:r>
              <a:rPr lang="en-US" altLang="zh-CN" sz="4800" dirty="0">
                <a:latin typeface="Arial" panose="020B0604020202020204" pitchFamily="34" charset="0"/>
                <a:cs typeface="Arial" panose="020B0604020202020204" pitchFamily="34" charset="0"/>
              </a:rPr>
              <a:t>Neural Radiance Fields (</a:t>
            </a:r>
            <a:r>
              <a:rPr lang="en-US" altLang="zh-CN" sz="4800" dirty="0" err="1">
                <a:latin typeface="Arial" panose="020B0604020202020204" pitchFamily="34" charset="0"/>
                <a:cs typeface="Arial" panose="020B0604020202020204" pitchFamily="34" charset="0"/>
              </a:rPr>
              <a:t>NeRF</a:t>
            </a:r>
            <a:r>
              <a:rPr lang="en-US" altLang="zh-CN" sz="4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42EB2794-6131-8A7B-E400-D17A88372F95}"/>
              </a:ext>
            </a:extLst>
          </p:cNvPr>
          <p:cNvSpPr txBox="1"/>
          <p:nvPr/>
        </p:nvSpPr>
        <p:spPr>
          <a:xfrm>
            <a:off x="410541" y="19863458"/>
            <a:ext cx="10452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6600" b="1">
                <a:solidFill>
                  <a:srgbClr val="990000"/>
                </a:solidFill>
              </a:defRPr>
            </a:lvl1pPr>
          </a:lstStyle>
          <a:p>
            <a: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Deterministic VS. Stochastic </a:t>
            </a:r>
            <a:r>
              <a:rPr lang="en-US" alt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NeRF</a:t>
            </a:r>
            <a: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4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弧 61">
            <a:extLst>
              <a:ext uri="{FF2B5EF4-FFF2-40B4-BE49-F238E27FC236}">
                <a16:creationId xmlns:a16="http://schemas.microsoft.com/office/drawing/2014/main" id="{65F99471-D72C-5ED8-7D78-1DCAC7F7F47A}"/>
              </a:ext>
            </a:extLst>
          </p:cNvPr>
          <p:cNvSpPr/>
          <p:nvPr/>
        </p:nvSpPr>
        <p:spPr>
          <a:xfrm rot="8109647">
            <a:off x="5993211" y="18902327"/>
            <a:ext cx="4261497" cy="3216138"/>
          </a:xfrm>
          <a:prstGeom prst="arc">
            <a:avLst>
              <a:gd name="adj1" fmla="val 18729308"/>
              <a:gd name="adj2" fmla="val 0"/>
            </a:avLst>
          </a:prstGeom>
          <a:noFill/>
          <a:ln w="38100">
            <a:solidFill>
              <a:schemeClr val="accent1"/>
            </a:solidFill>
            <a:prstDash val="lg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D19939DD-84CF-8AC6-829A-CCE8AA1A8986}"/>
              </a:ext>
            </a:extLst>
          </p:cNvPr>
          <p:cNvSpPr/>
          <p:nvPr/>
        </p:nvSpPr>
        <p:spPr>
          <a:xfrm>
            <a:off x="8296947" y="21852189"/>
            <a:ext cx="181777" cy="92514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B65FF0A4-AFDF-E611-8125-F5B4FA82B4A5}"/>
              </a:ext>
            </a:extLst>
          </p:cNvPr>
          <p:cNvSpPr/>
          <p:nvPr/>
        </p:nvSpPr>
        <p:spPr>
          <a:xfrm>
            <a:off x="8541280" y="21852189"/>
            <a:ext cx="181777" cy="92514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39A24EF5-0CE3-B421-48FD-6EB4521209EA}"/>
              </a:ext>
            </a:extLst>
          </p:cNvPr>
          <p:cNvSpPr/>
          <p:nvPr/>
        </p:nvSpPr>
        <p:spPr>
          <a:xfrm>
            <a:off x="8788258" y="21852189"/>
            <a:ext cx="181777" cy="92514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8" name="直线箭头连接符 77">
            <a:extLst>
              <a:ext uri="{FF2B5EF4-FFF2-40B4-BE49-F238E27FC236}">
                <a16:creationId xmlns:a16="http://schemas.microsoft.com/office/drawing/2014/main" id="{6AFBD1B2-E054-05E1-8730-F6234117ECCB}"/>
              </a:ext>
            </a:extLst>
          </p:cNvPr>
          <p:cNvCxnSpPr>
            <a:cxnSpLocks/>
          </p:cNvCxnSpPr>
          <p:nvPr/>
        </p:nvCxnSpPr>
        <p:spPr>
          <a:xfrm>
            <a:off x="9181384" y="22314761"/>
            <a:ext cx="73192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本框 82">
                <a:extLst>
                  <a:ext uri="{FF2B5EF4-FFF2-40B4-BE49-F238E27FC236}">
                    <a16:creationId xmlns:a16="http://schemas.microsoft.com/office/drawing/2014/main" id="{D08EB7F7-1580-0913-0D0E-B08CA9A45A62}"/>
                  </a:ext>
                </a:extLst>
              </p:cNvPr>
              <p:cNvSpPr txBox="1"/>
              <p:nvPr/>
            </p:nvSpPr>
            <p:spPr>
              <a:xfrm>
                <a:off x="427634" y="23839057"/>
                <a:ext cx="113500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altLang="zh-CN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altLang="zh-CN" sz="3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x</m:t>
                          </m:r>
                        </m:e>
                        <m:sub>
                          <m:r>
                            <a:rPr lang="es-ES" altLang="zh-CN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83" name="文本框 82">
                <a:extLst>
                  <a:ext uri="{FF2B5EF4-FFF2-40B4-BE49-F238E27FC236}">
                    <a16:creationId xmlns:a16="http://schemas.microsoft.com/office/drawing/2014/main" id="{D08EB7F7-1580-0913-0D0E-B08CA9A45A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34" y="23839057"/>
                <a:ext cx="1135002" cy="64633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AB56095C-8ACA-721F-4702-E0AC4FE406CC}"/>
                  </a:ext>
                </a:extLst>
              </p:cNvPr>
              <p:cNvSpPr txBox="1"/>
              <p:nvPr/>
            </p:nvSpPr>
            <p:spPr>
              <a:xfrm>
                <a:off x="6902422" y="20822650"/>
                <a:ext cx="77695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ES" altLang="zh-CN" sz="36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d</m:t>
                      </m:r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AB56095C-8ACA-721F-4702-E0AC4FE406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422" y="20822650"/>
                <a:ext cx="776959" cy="64633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文本框 87">
            <a:extLst>
              <a:ext uri="{FF2B5EF4-FFF2-40B4-BE49-F238E27FC236}">
                <a16:creationId xmlns:a16="http://schemas.microsoft.com/office/drawing/2014/main" id="{E77BB9DA-1920-FBC8-5EA9-2F6DF3F8E727}"/>
              </a:ext>
            </a:extLst>
          </p:cNvPr>
          <p:cNvSpPr txBox="1"/>
          <p:nvPr/>
        </p:nvSpPr>
        <p:spPr>
          <a:xfrm>
            <a:off x="8131408" y="22840029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600" b="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MLP</a:t>
            </a:r>
          </a:p>
        </p:txBody>
      </p:sp>
      <p:grpSp>
        <p:nvGrpSpPr>
          <p:cNvPr id="1103" name="组合 1102">
            <a:extLst>
              <a:ext uri="{FF2B5EF4-FFF2-40B4-BE49-F238E27FC236}">
                <a16:creationId xmlns:a16="http://schemas.microsoft.com/office/drawing/2014/main" id="{2160AC8E-DA06-7E70-30D5-0DECE88F854B}"/>
              </a:ext>
            </a:extLst>
          </p:cNvPr>
          <p:cNvGrpSpPr/>
          <p:nvPr/>
        </p:nvGrpSpPr>
        <p:grpSpPr>
          <a:xfrm>
            <a:off x="7472015" y="26341414"/>
            <a:ext cx="2853263" cy="2242457"/>
            <a:chOff x="7318270" y="20913165"/>
            <a:chExt cx="2853263" cy="2242457"/>
          </a:xfrm>
        </p:grpSpPr>
        <p:cxnSp>
          <p:nvCxnSpPr>
            <p:cNvPr id="90" name="直线箭头连接符 89">
              <a:extLst>
                <a:ext uri="{FF2B5EF4-FFF2-40B4-BE49-F238E27FC236}">
                  <a16:creationId xmlns:a16="http://schemas.microsoft.com/office/drawing/2014/main" id="{505BC614-459D-99AE-1610-9CE04BDE45C2}"/>
                </a:ext>
              </a:extLst>
            </p:cNvPr>
            <p:cNvCxnSpPr/>
            <p:nvPr/>
          </p:nvCxnSpPr>
          <p:spPr>
            <a:xfrm>
              <a:off x="7318270" y="23155622"/>
              <a:ext cx="285326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线箭头连接符 90">
              <a:extLst>
                <a:ext uri="{FF2B5EF4-FFF2-40B4-BE49-F238E27FC236}">
                  <a16:creationId xmlns:a16="http://schemas.microsoft.com/office/drawing/2014/main" id="{5643B5CF-2376-C0D1-5D2A-8F5B6155E9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8270" y="20913165"/>
              <a:ext cx="0" cy="22424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任意形状 94">
            <a:extLst>
              <a:ext uri="{FF2B5EF4-FFF2-40B4-BE49-F238E27FC236}">
                <a16:creationId xmlns:a16="http://schemas.microsoft.com/office/drawing/2014/main" id="{DE4295B1-7117-CCB0-6F8A-AB86F140764A}"/>
              </a:ext>
            </a:extLst>
          </p:cNvPr>
          <p:cNvSpPr/>
          <p:nvPr/>
        </p:nvSpPr>
        <p:spPr>
          <a:xfrm>
            <a:off x="7630801" y="27141282"/>
            <a:ext cx="2540781" cy="1250893"/>
          </a:xfrm>
          <a:custGeom>
            <a:avLst/>
            <a:gdLst>
              <a:gd name="connsiteX0" fmla="*/ 0 w 2496065"/>
              <a:gd name="connsiteY0" fmla="*/ 1359243 h 1359243"/>
              <a:gd name="connsiteX1" fmla="*/ 61784 w 2496065"/>
              <a:gd name="connsiteY1" fmla="*/ 1346887 h 1359243"/>
              <a:gd name="connsiteX2" fmla="*/ 111211 w 2496065"/>
              <a:gd name="connsiteY2" fmla="*/ 1309816 h 1359243"/>
              <a:gd name="connsiteX3" fmla="*/ 210065 w 2496065"/>
              <a:gd name="connsiteY3" fmla="*/ 1248033 h 1359243"/>
              <a:gd name="connsiteX4" fmla="*/ 259492 w 2496065"/>
              <a:gd name="connsiteY4" fmla="*/ 1161535 h 1359243"/>
              <a:gd name="connsiteX5" fmla="*/ 284206 w 2496065"/>
              <a:gd name="connsiteY5" fmla="*/ 1124465 h 1359243"/>
              <a:gd name="connsiteX6" fmla="*/ 308919 w 2496065"/>
              <a:gd name="connsiteY6" fmla="*/ 1037968 h 1359243"/>
              <a:gd name="connsiteX7" fmla="*/ 333633 w 2496065"/>
              <a:gd name="connsiteY7" fmla="*/ 914400 h 1359243"/>
              <a:gd name="connsiteX8" fmla="*/ 358346 w 2496065"/>
              <a:gd name="connsiteY8" fmla="*/ 753762 h 1359243"/>
              <a:gd name="connsiteX9" fmla="*/ 383060 w 2496065"/>
              <a:gd name="connsiteY9" fmla="*/ 667265 h 1359243"/>
              <a:gd name="connsiteX10" fmla="*/ 407773 w 2496065"/>
              <a:gd name="connsiteY10" fmla="*/ 568411 h 1359243"/>
              <a:gd name="connsiteX11" fmla="*/ 420130 w 2496065"/>
              <a:gd name="connsiteY11" fmla="*/ 518984 h 1359243"/>
              <a:gd name="connsiteX12" fmla="*/ 444843 w 2496065"/>
              <a:gd name="connsiteY12" fmla="*/ 444843 h 1359243"/>
              <a:gd name="connsiteX13" fmla="*/ 457200 w 2496065"/>
              <a:gd name="connsiteY13" fmla="*/ 407773 h 1359243"/>
              <a:gd name="connsiteX14" fmla="*/ 481914 w 2496065"/>
              <a:gd name="connsiteY14" fmla="*/ 296562 h 1359243"/>
              <a:gd name="connsiteX15" fmla="*/ 506627 w 2496065"/>
              <a:gd name="connsiteY15" fmla="*/ 222422 h 1359243"/>
              <a:gd name="connsiteX16" fmla="*/ 531341 w 2496065"/>
              <a:gd name="connsiteY16" fmla="*/ 185352 h 1359243"/>
              <a:gd name="connsiteX17" fmla="*/ 568411 w 2496065"/>
              <a:gd name="connsiteY17" fmla="*/ 111211 h 1359243"/>
              <a:gd name="connsiteX18" fmla="*/ 605481 w 2496065"/>
              <a:gd name="connsiteY18" fmla="*/ 86497 h 1359243"/>
              <a:gd name="connsiteX19" fmla="*/ 704335 w 2496065"/>
              <a:gd name="connsiteY19" fmla="*/ 37070 h 1359243"/>
              <a:gd name="connsiteX20" fmla="*/ 803189 w 2496065"/>
              <a:gd name="connsiteY20" fmla="*/ 0 h 1359243"/>
              <a:gd name="connsiteX21" fmla="*/ 840260 w 2496065"/>
              <a:gd name="connsiteY21" fmla="*/ 12357 h 1359243"/>
              <a:gd name="connsiteX22" fmla="*/ 926757 w 2496065"/>
              <a:gd name="connsiteY22" fmla="*/ 135925 h 1359243"/>
              <a:gd name="connsiteX23" fmla="*/ 951470 w 2496065"/>
              <a:gd name="connsiteY23" fmla="*/ 210065 h 1359243"/>
              <a:gd name="connsiteX24" fmla="*/ 963827 w 2496065"/>
              <a:gd name="connsiteY24" fmla="*/ 247135 h 1359243"/>
              <a:gd name="connsiteX25" fmla="*/ 1013254 w 2496065"/>
              <a:gd name="connsiteY25" fmla="*/ 321276 h 1359243"/>
              <a:gd name="connsiteX26" fmla="*/ 1075038 w 2496065"/>
              <a:gd name="connsiteY26" fmla="*/ 432487 h 1359243"/>
              <a:gd name="connsiteX27" fmla="*/ 1099752 w 2496065"/>
              <a:gd name="connsiteY27" fmla="*/ 469557 h 1359243"/>
              <a:gd name="connsiteX28" fmla="*/ 1136822 w 2496065"/>
              <a:gd name="connsiteY28" fmla="*/ 481914 h 1359243"/>
              <a:gd name="connsiteX29" fmla="*/ 1198606 w 2496065"/>
              <a:gd name="connsiteY29" fmla="*/ 457200 h 1359243"/>
              <a:gd name="connsiteX30" fmla="*/ 1235676 w 2496065"/>
              <a:gd name="connsiteY30" fmla="*/ 407773 h 1359243"/>
              <a:gd name="connsiteX31" fmla="*/ 1297460 w 2496065"/>
              <a:gd name="connsiteY31" fmla="*/ 308919 h 1359243"/>
              <a:gd name="connsiteX32" fmla="*/ 1334530 w 2496065"/>
              <a:gd name="connsiteY32" fmla="*/ 259492 h 1359243"/>
              <a:gd name="connsiteX33" fmla="*/ 1346887 w 2496065"/>
              <a:gd name="connsiteY33" fmla="*/ 222422 h 1359243"/>
              <a:gd name="connsiteX34" fmla="*/ 1532238 w 2496065"/>
              <a:gd name="connsiteY34" fmla="*/ 222422 h 1359243"/>
              <a:gd name="connsiteX35" fmla="*/ 1606379 w 2496065"/>
              <a:gd name="connsiteY35" fmla="*/ 284206 h 1359243"/>
              <a:gd name="connsiteX36" fmla="*/ 1655806 w 2496065"/>
              <a:gd name="connsiteY36" fmla="*/ 358346 h 1359243"/>
              <a:gd name="connsiteX37" fmla="*/ 1680519 w 2496065"/>
              <a:gd name="connsiteY37" fmla="*/ 395416 h 1359243"/>
              <a:gd name="connsiteX38" fmla="*/ 1705233 w 2496065"/>
              <a:gd name="connsiteY38" fmla="*/ 432487 h 1359243"/>
              <a:gd name="connsiteX39" fmla="*/ 1767016 w 2496065"/>
              <a:gd name="connsiteY39" fmla="*/ 531341 h 1359243"/>
              <a:gd name="connsiteX40" fmla="*/ 1791730 w 2496065"/>
              <a:gd name="connsiteY40" fmla="*/ 605481 h 1359243"/>
              <a:gd name="connsiteX41" fmla="*/ 1804087 w 2496065"/>
              <a:gd name="connsiteY41" fmla="*/ 679622 h 1359243"/>
              <a:gd name="connsiteX42" fmla="*/ 1841157 w 2496065"/>
              <a:gd name="connsiteY42" fmla="*/ 778476 h 1359243"/>
              <a:gd name="connsiteX43" fmla="*/ 1890584 w 2496065"/>
              <a:gd name="connsiteY43" fmla="*/ 852616 h 1359243"/>
              <a:gd name="connsiteX44" fmla="*/ 1952368 w 2496065"/>
              <a:gd name="connsiteY44" fmla="*/ 951470 h 1359243"/>
              <a:gd name="connsiteX45" fmla="*/ 1989438 w 2496065"/>
              <a:gd name="connsiteY45" fmla="*/ 976184 h 1359243"/>
              <a:gd name="connsiteX46" fmla="*/ 2063579 w 2496065"/>
              <a:gd name="connsiteY46" fmla="*/ 1075038 h 1359243"/>
              <a:gd name="connsiteX47" fmla="*/ 2137719 w 2496065"/>
              <a:gd name="connsiteY47" fmla="*/ 1136822 h 1359243"/>
              <a:gd name="connsiteX48" fmla="*/ 2211860 w 2496065"/>
              <a:gd name="connsiteY48" fmla="*/ 1173892 h 1359243"/>
              <a:gd name="connsiteX49" fmla="*/ 2261287 w 2496065"/>
              <a:gd name="connsiteY49" fmla="*/ 1198606 h 1359243"/>
              <a:gd name="connsiteX50" fmla="*/ 2384854 w 2496065"/>
              <a:gd name="connsiteY50" fmla="*/ 1223319 h 1359243"/>
              <a:gd name="connsiteX51" fmla="*/ 2471352 w 2496065"/>
              <a:gd name="connsiteY51" fmla="*/ 1260389 h 1359243"/>
              <a:gd name="connsiteX52" fmla="*/ 2496065 w 2496065"/>
              <a:gd name="connsiteY52" fmla="*/ 1260389 h 135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496065" h="1359243">
                <a:moveTo>
                  <a:pt x="0" y="1359243"/>
                </a:moveTo>
                <a:cubicBezTo>
                  <a:pt x="20595" y="1355124"/>
                  <a:pt x="42592" y="1355417"/>
                  <a:pt x="61784" y="1346887"/>
                </a:cubicBezTo>
                <a:cubicBezTo>
                  <a:pt x="80604" y="1338523"/>
                  <a:pt x="93747" y="1320731"/>
                  <a:pt x="111211" y="1309816"/>
                </a:cubicBezTo>
                <a:cubicBezTo>
                  <a:pt x="246917" y="1225000"/>
                  <a:pt x="70034" y="1353056"/>
                  <a:pt x="210065" y="1248033"/>
                </a:cubicBezTo>
                <a:cubicBezTo>
                  <a:pt x="270281" y="1157709"/>
                  <a:pt x="196776" y="1271287"/>
                  <a:pt x="259492" y="1161535"/>
                </a:cubicBezTo>
                <a:cubicBezTo>
                  <a:pt x="266860" y="1148641"/>
                  <a:pt x="275968" y="1136822"/>
                  <a:pt x="284206" y="1124465"/>
                </a:cubicBezTo>
                <a:cubicBezTo>
                  <a:pt x="295981" y="1089137"/>
                  <a:pt x="301162" y="1076753"/>
                  <a:pt x="308919" y="1037968"/>
                </a:cubicBezTo>
                <a:cubicBezTo>
                  <a:pt x="339217" y="886481"/>
                  <a:pt x="304931" y="1029206"/>
                  <a:pt x="333633" y="914400"/>
                </a:cubicBezTo>
                <a:cubicBezTo>
                  <a:pt x="344332" y="828800"/>
                  <a:pt x="342172" y="826546"/>
                  <a:pt x="358346" y="753762"/>
                </a:cubicBezTo>
                <a:cubicBezTo>
                  <a:pt x="383047" y="642607"/>
                  <a:pt x="358288" y="758097"/>
                  <a:pt x="383060" y="667265"/>
                </a:cubicBezTo>
                <a:cubicBezTo>
                  <a:pt x="391997" y="634496"/>
                  <a:pt x="399535" y="601362"/>
                  <a:pt x="407773" y="568411"/>
                </a:cubicBezTo>
                <a:cubicBezTo>
                  <a:pt x="411892" y="551935"/>
                  <a:pt x="414760" y="535095"/>
                  <a:pt x="420130" y="518984"/>
                </a:cubicBezTo>
                <a:lnTo>
                  <a:pt x="444843" y="444843"/>
                </a:lnTo>
                <a:cubicBezTo>
                  <a:pt x="448962" y="432486"/>
                  <a:pt x="454646" y="420545"/>
                  <a:pt x="457200" y="407773"/>
                </a:cubicBezTo>
                <a:cubicBezTo>
                  <a:pt x="464256" y="372495"/>
                  <a:pt x="471443" y="331466"/>
                  <a:pt x="481914" y="296562"/>
                </a:cubicBezTo>
                <a:cubicBezTo>
                  <a:pt x="489399" y="271611"/>
                  <a:pt x="492177" y="244097"/>
                  <a:pt x="506627" y="222422"/>
                </a:cubicBezTo>
                <a:lnTo>
                  <a:pt x="531341" y="185352"/>
                </a:lnTo>
                <a:cubicBezTo>
                  <a:pt x="541391" y="155202"/>
                  <a:pt x="544458" y="135165"/>
                  <a:pt x="568411" y="111211"/>
                </a:cubicBezTo>
                <a:cubicBezTo>
                  <a:pt x="578912" y="100710"/>
                  <a:pt x="592887" y="94368"/>
                  <a:pt x="605481" y="86497"/>
                </a:cubicBezTo>
                <a:cubicBezTo>
                  <a:pt x="722650" y="13266"/>
                  <a:pt x="620501" y="72999"/>
                  <a:pt x="704335" y="37070"/>
                </a:cubicBezTo>
                <a:cubicBezTo>
                  <a:pt x="794797" y="-1699"/>
                  <a:pt x="712064" y="22782"/>
                  <a:pt x="803189" y="0"/>
                </a:cubicBezTo>
                <a:cubicBezTo>
                  <a:pt x="815546" y="4119"/>
                  <a:pt x="830254" y="4018"/>
                  <a:pt x="840260" y="12357"/>
                </a:cubicBezTo>
                <a:cubicBezTo>
                  <a:pt x="853274" y="23202"/>
                  <a:pt x="926303" y="134562"/>
                  <a:pt x="926757" y="135925"/>
                </a:cubicBezTo>
                <a:lnTo>
                  <a:pt x="951470" y="210065"/>
                </a:lnTo>
                <a:cubicBezTo>
                  <a:pt x="955589" y="222422"/>
                  <a:pt x="956602" y="236297"/>
                  <a:pt x="963827" y="247135"/>
                </a:cubicBezTo>
                <a:cubicBezTo>
                  <a:pt x="980303" y="271849"/>
                  <a:pt x="1003861" y="293098"/>
                  <a:pt x="1013254" y="321276"/>
                </a:cubicBezTo>
                <a:cubicBezTo>
                  <a:pt x="1035004" y="386523"/>
                  <a:pt x="1018387" y="347510"/>
                  <a:pt x="1075038" y="432487"/>
                </a:cubicBezTo>
                <a:cubicBezTo>
                  <a:pt x="1083276" y="444844"/>
                  <a:pt x="1085663" y="464861"/>
                  <a:pt x="1099752" y="469557"/>
                </a:cubicBezTo>
                <a:lnTo>
                  <a:pt x="1136822" y="481914"/>
                </a:lnTo>
                <a:cubicBezTo>
                  <a:pt x="1157417" y="473676"/>
                  <a:pt x="1180861" y="470509"/>
                  <a:pt x="1198606" y="457200"/>
                </a:cubicBezTo>
                <a:cubicBezTo>
                  <a:pt x="1215082" y="444843"/>
                  <a:pt x="1223706" y="424532"/>
                  <a:pt x="1235676" y="407773"/>
                </a:cubicBezTo>
                <a:cubicBezTo>
                  <a:pt x="1281747" y="343273"/>
                  <a:pt x="1239752" y="395480"/>
                  <a:pt x="1297460" y="308919"/>
                </a:cubicBezTo>
                <a:cubicBezTo>
                  <a:pt x="1308884" y="291783"/>
                  <a:pt x="1322173" y="275968"/>
                  <a:pt x="1334530" y="259492"/>
                </a:cubicBezTo>
                <a:cubicBezTo>
                  <a:pt x="1338649" y="247135"/>
                  <a:pt x="1334985" y="227712"/>
                  <a:pt x="1346887" y="222422"/>
                </a:cubicBezTo>
                <a:cubicBezTo>
                  <a:pt x="1405154" y="196525"/>
                  <a:pt x="1473811" y="214075"/>
                  <a:pt x="1532238" y="222422"/>
                </a:cubicBezTo>
                <a:cubicBezTo>
                  <a:pt x="1565190" y="244390"/>
                  <a:pt x="1580763" y="251271"/>
                  <a:pt x="1606379" y="284206"/>
                </a:cubicBezTo>
                <a:cubicBezTo>
                  <a:pt x="1624614" y="307651"/>
                  <a:pt x="1639330" y="333633"/>
                  <a:pt x="1655806" y="358346"/>
                </a:cubicBezTo>
                <a:lnTo>
                  <a:pt x="1680519" y="395416"/>
                </a:lnTo>
                <a:cubicBezTo>
                  <a:pt x="1688757" y="407773"/>
                  <a:pt x="1698591" y="419204"/>
                  <a:pt x="1705233" y="432487"/>
                </a:cubicBezTo>
                <a:cubicBezTo>
                  <a:pt x="1739156" y="500334"/>
                  <a:pt x="1718894" y="467178"/>
                  <a:pt x="1767016" y="531341"/>
                </a:cubicBezTo>
                <a:cubicBezTo>
                  <a:pt x="1775254" y="556054"/>
                  <a:pt x="1787447" y="579785"/>
                  <a:pt x="1791730" y="605481"/>
                </a:cubicBezTo>
                <a:cubicBezTo>
                  <a:pt x="1795849" y="630195"/>
                  <a:pt x="1798652" y="655164"/>
                  <a:pt x="1804087" y="679622"/>
                </a:cubicBezTo>
                <a:cubicBezTo>
                  <a:pt x="1808224" y="698241"/>
                  <a:pt x="1837546" y="771856"/>
                  <a:pt x="1841157" y="778476"/>
                </a:cubicBezTo>
                <a:cubicBezTo>
                  <a:pt x="1855380" y="804551"/>
                  <a:pt x="1877301" y="826050"/>
                  <a:pt x="1890584" y="852616"/>
                </a:cubicBezTo>
                <a:cubicBezTo>
                  <a:pt x="1910160" y="891768"/>
                  <a:pt x="1920287" y="919389"/>
                  <a:pt x="1952368" y="951470"/>
                </a:cubicBezTo>
                <a:cubicBezTo>
                  <a:pt x="1962869" y="961971"/>
                  <a:pt x="1979503" y="965145"/>
                  <a:pt x="1989438" y="976184"/>
                </a:cubicBezTo>
                <a:cubicBezTo>
                  <a:pt x="2016992" y="1006800"/>
                  <a:pt x="2029308" y="1052190"/>
                  <a:pt x="2063579" y="1075038"/>
                </a:cubicBezTo>
                <a:cubicBezTo>
                  <a:pt x="2155624" y="1136403"/>
                  <a:pt x="2042569" y="1057531"/>
                  <a:pt x="2137719" y="1136822"/>
                </a:cubicBezTo>
                <a:cubicBezTo>
                  <a:pt x="2179625" y="1171743"/>
                  <a:pt x="2165965" y="1154222"/>
                  <a:pt x="2211860" y="1173892"/>
                </a:cubicBezTo>
                <a:cubicBezTo>
                  <a:pt x="2228791" y="1181148"/>
                  <a:pt x="2243575" y="1193546"/>
                  <a:pt x="2261287" y="1198606"/>
                </a:cubicBezTo>
                <a:cubicBezTo>
                  <a:pt x="2301675" y="1210146"/>
                  <a:pt x="2384854" y="1223319"/>
                  <a:pt x="2384854" y="1223319"/>
                </a:cubicBezTo>
                <a:cubicBezTo>
                  <a:pt x="2411653" y="1236719"/>
                  <a:pt x="2441044" y="1254328"/>
                  <a:pt x="2471352" y="1260389"/>
                </a:cubicBezTo>
                <a:cubicBezTo>
                  <a:pt x="2479430" y="1262004"/>
                  <a:pt x="2487827" y="1260389"/>
                  <a:pt x="2496065" y="1260389"/>
                </a:cubicBez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CD3113C5-E9B5-9C00-D851-C210E6F5A6CC}"/>
              </a:ext>
            </a:extLst>
          </p:cNvPr>
          <p:cNvGrpSpPr/>
          <p:nvPr/>
        </p:nvGrpSpPr>
        <p:grpSpPr>
          <a:xfrm>
            <a:off x="10759773" y="26341414"/>
            <a:ext cx="2853263" cy="2242457"/>
            <a:chOff x="12190873" y="20321271"/>
            <a:chExt cx="2853263" cy="2242457"/>
          </a:xfrm>
        </p:grpSpPr>
        <p:sp>
          <p:nvSpPr>
            <p:cNvPr id="96" name="任意形状 95">
              <a:extLst>
                <a:ext uri="{FF2B5EF4-FFF2-40B4-BE49-F238E27FC236}">
                  <a16:creationId xmlns:a16="http://schemas.microsoft.com/office/drawing/2014/main" id="{D3BA1AF2-E93F-E0A8-26C4-ED1105B3A51A}"/>
                </a:ext>
              </a:extLst>
            </p:cNvPr>
            <p:cNvSpPr/>
            <p:nvPr/>
          </p:nvSpPr>
          <p:spPr>
            <a:xfrm>
              <a:off x="12435207" y="21288539"/>
              <a:ext cx="2329841" cy="939452"/>
            </a:xfrm>
            <a:custGeom>
              <a:avLst/>
              <a:gdLst>
                <a:gd name="connsiteX0" fmla="*/ 0 w 2329841"/>
                <a:gd name="connsiteY0" fmla="*/ 939452 h 939452"/>
                <a:gd name="connsiteX1" fmla="*/ 100208 w 2329841"/>
                <a:gd name="connsiteY1" fmla="*/ 926926 h 939452"/>
                <a:gd name="connsiteX2" fmla="*/ 237994 w 2329841"/>
                <a:gd name="connsiteY2" fmla="*/ 814192 h 939452"/>
                <a:gd name="connsiteX3" fmla="*/ 263046 w 2329841"/>
                <a:gd name="connsiteY3" fmla="*/ 789139 h 939452"/>
                <a:gd name="connsiteX4" fmla="*/ 300624 w 2329841"/>
                <a:gd name="connsiteY4" fmla="*/ 751561 h 939452"/>
                <a:gd name="connsiteX5" fmla="*/ 313150 w 2329841"/>
                <a:gd name="connsiteY5" fmla="*/ 713983 h 939452"/>
                <a:gd name="connsiteX6" fmla="*/ 325676 w 2329841"/>
                <a:gd name="connsiteY6" fmla="*/ 663879 h 939452"/>
                <a:gd name="connsiteX7" fmla="*/ 375781 w 2329841"/>
                <a:gd name="connsiteY7" fmla="*/ 576197 h 939452"/>
                <a:gd name="connsiteX8" fmla="*/ 388307 w 2329841"/>
                <a:gd name="connsiteY8" fmla="*/ 526093 h 939452"/>
                <a:gd name="connsiteX9" fmla="*/ 450937 w 2329841"/>
                <a:gd name="connsiteY9" fmla="*/ 463463 h 939452"/>
                <a:gd name="connsiteX10" fmla="*/ 513567 w 2329841"/>
                <a:gd name="connsiteY10" fmla="*/ 450937 h 939452"/>
                <a:gd name="connsiteX11" fmla="*/ 551145 w 2329841"/>
                <a:gd name="connsiteY11" fmla="*/ 438411 h 939452"/>
                <a:gd name="connsiteX12" fmla="*/ 676405 w 2329841"/>
                <a:gd name="connsiteY12" fmla="*/ 450937 h 939452"/>
                <a:gd name="connsiteX13" fmla="*/ 701457 w 2329841"/>
                <a:gd name="connsiteY13" fmla="*/ 501041 h 939452"/>
                <a:gd name="connsiteX14" fmla="*/ 751561 w 2329841"/>
                <a:gd name="connsiteY14" fmla="*/ 576197 h 939452"/>
                <a:gd name="connsiteX15" fmla="*/ 801666 w 2329841"/>
                <a:gd name="connsiteY15" fmla="*/ 688931 h 939452"/>
                <a:gd name="connsiteX16" fmla="*/ 839244 w 2329841"/>
                <a:gd name="connsiteY16" fmla="*/ 726509 h 939452"/>
                <a:gd name="connsiteX17" fmla="*/ 876822 w 2329841"/>
                <a:gd name="connsiteY17" fmla="*/ 739035 h 939452"/>
                <a:gd name="connsiteX18" fmla="*/ 964504 w 2329841"/>
                <a:gd name="connsiteY18" fmla="*/ 726509 h 939452"/>
                <a:gd name="connsiteX19" fmla="*/ 1002082 w 2329841"/>
                <a:gd name="connsiteY19" fmla="*/ 701457 h 939452"/>
                <a:gd name="connsiteX20" fmla="*/ 1039660 w 2329841"/>
                <a:gd name="connsiteY20" fmla="*/ 688931 h 939452"/>
                <a:gd name="connsiteX21" fmla="*/ 1064712 w 2329841"/>
                <a:gd name="connsiteY21" fmla="*/ 651353 h 939452"/>
                <a:gd name="connsiteX22" fmla="*/ 1102290 w 2329841"/>
                <a:gd name="connsiteY22" fmla="*/ 613775 h 939452"/>
                <a:gd name="connsiteX23" fmla="*/ 1127342 w 2329841"/>
                <a:gd name="connsiteY23" fmla="*/ 551145 h 939452"/>
                <a:gd name="connsiteX24" fmla="*/ 1152394 w 2329841"/>
                <a:gd name="connsiteY24" fmla="*/ 513567 h 939452"/>
                <a:gd name="connsiteX25" fmla="*/ 1164920 w 2329841"/>
                <a:gd name="connsiteY25" fmla="*/ 475989 h 939452"/>
                <a:gd name="connsiteX26" fmla="*/ 1189972 w 2329841"/>
                <a:gd name="connsiteY26" fmla="*/ 413359 h 939452"/>
                <a:gd name="connsiteX27" fmla="*/ 1202498 w 2329841"/>
                <a:gd name="connsiteY27" fmla="*/ 375781 h 939452"/>
                <a:gd name="connsiteX28" fmla="*/ 1227550 w 2329841"/>
                <a:gd name="connsiteY28" fmla="*/ 325676 h 939452"/>
                <a:gd name="connsiteX29" fmla="*/ 1252603 w 2329841"/>
                <a:gd name="connsiteY29" fmla="*/ 237994 h 939452"/>
                <a:gd name="connsiteX30" fmla="*/ 1302707 w 2329841"/>
                <a:gd name="connsiteY30" fmla="*/ 125260 h 939452"/>
                <a:gd name="connsiteX31" fmla="*/ 1327759 w 2329841"/>
                <a:gd name="connsiteY31" fmla="*/ 87682 h 939452"/>
                <a:gd name="connsiteX32" fmla="*/ 1365337 w 2329841"/>
                <a:gd name="connsiteY32" fmla="*/ 62630 h 939452"/>
                <a:gd name="connsiteX33" fmla="*/ 1453019 w 2329841"/>
                <a:gd name="connsiteY33" fmla="*/ 0 h 939452"/>
                <a:gd name="connsiteX34" fmla="*/ 1540701 w 2329841"/>
                <a:gd name="connsiteY34" fmla="*/ 12526 h 939452"/>
                <a:gd name="connsiteX35" fmla="*/ 1578279 w 2329841"/>
                <a:gd name="connsiteY35" fmla="*/ 25052 h 939452"/>
                <a:gd name="connsiteX36" fmla="*/ 1653435 w 2329841"/>
                <a:gd name="connsiteY36" fmla="*/ 87682 h 939452"/>
                <a:gd name="connsiteX37" fmla="*/ 1691013 w 2329841"/>
                <a:gd name="connsiteY37" fmla="*/ 162838 h 939452"/>
                <a:gd name="connsiteX38" fmla="*/ 1716066 w 2329841"/>
                <a:gd name="connsiteY38" fmla="*/ 200416 h 939452"/>
                <a:gd name="connsiteX39" fmla="*/ 1766170 w 2329841"/>
                <a:gd name="connsiteY39" fmla="*/ 300624 h 939452"/>
                <a:gd name="connsiteX40" fmla="*/ 1791222 w 2329841"/>
                <a:gd name="connsiteY40" fmla="*/ 413359 h 939452"/>
                <a:gd name="connsiteX41" fmla="*/ 1816274 w 2329841"/>
                <a:gd name="connsiteY41" fmla="*/ 488515 h 939452"/>
                <a:gd name="connsiteX42" fmla="*/ 1979112 w 2329841"/>
                <a:gd name="connsiteY42" fmla="*/ 726509 h 939452"/>
                <a:gd name="connsiteX43" fmla="*/ 2029216 w 2329841"/>
                <a:gd name="connsiteY43" fmla="*/ 764087 h 939452"/>
                <a:gd name="connsiteX44" fmla="*/ 2066794 w 2329841"/>
                <a:gd name="connsiteY44" fmla="*/ 801666 h 939452"/>
                <a:gd name="connsiteX45" fmla="*/ 2116898 w 2329841"/>
                <a:gd name="connsiteY45" fmla="*/ 839244 h 939452"/>
                <a:gd name="connsiteX46" fmla="*/ 2229633 w 2329841"/>
                <a:gd name="connsiteY46" fmla="*/ 901874 h 939452"/>
                <a:gd name="connsiteX47" fmla="*/ 2279737 w 2329841"/>
                <a:gd name="connsiteY47" fmla="*/ 914400 h 939452"/>
                <a:gd name="connsiteX48" fmla="*/ 2329841 w 2329841"/>
                <a:gd name="connsiteY48" fmla="*/ 914400 h 939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329841" h="939452">
                  <a:moveTo>
                    <a:pt x="0" y="939452"/>
                  </a:moveTo>
                  <a:cubicBezTo>
                    <a:pt x="33403" y="935277"/>
                    <a:pt x="67550" y="935090"/>
                    <a:pt x="100208" y="926926"/>
                  </a:cubicBezTo>
                  <a:cubicBezTo>
                    <a:pt x="158257" y="912414"/>
                    <a:pt x="201358" y="850829"/>
                    <a:pt x="237994" y="814192"/>
                  </a:cubicBezTo>
                  <a:lnTo>
                    <a:pt x="263046" y="789139"/>
                  </a:lnTo>
                  <a:lnTo>
                    <a:pt x="300624" y="751561"/>
                  </a:lnTo>
                  <a:cubicBezTo>
                    <a:pt x="304799" y="739035"/>
                    <a:pt x="309523" y="726679"/>
                    <a:pt x="313150" y="713983"/>
                  </a:cubicBezTo>
                  <a:cubicBezTo>
                    <a:pt x="317879" y="697430"/>
                    <a:pt x="319631" y="679998"/>
                    <a:pt x="325676" y="663879"/>
                  </a:cubicBezTo>
                  <a:cubicBezTo>
                    <a:pt x="339297" y="627557"/>
                    <a:pt x="355016" y="607345"/>
                    <a:pt x="375781" y="576197"/>
                  </a:cubicBezTo>
                  <a:cubicBezTo>
                    <a:pt x="379956" y="559496"/>
                    <a:pt x="381526" y="541916"/>
                    <a:pt x="388307" y="526093"/>
                  </a:cubicBezTo>
                  <a:cubicBezTo>
                    <a:pt x="400033" y="498731"/>
                    <a:pt x="422509" y="474123"/>
                    <a:pt x="450937" y="463463"/>
                  </a:cubicBezTo>
                  <a:cubicBezTo>
                    <a:pt x="470872" y="455988"/>
                    <a:pt x="492913" y="456101"/>
                    <a:pt x="513567" y="450937"/>
                  </a:cubicBezTo>
                  <a:cubicBezTo>
                    <a:pt x="526376" y="447735"/>
                    <a:pt x="538619" y="442586"/>
                    <a:pt x="551145" y="438411"/>
                  </a:cubicBezTo>
                  <a:cubicBezTo>
                    <a:pt x="592898" y="442586"/>
                    <a:pt x="637671" y="434798"/>
                    <a:pt x="676405" y="450937"/>
                  </a:cubicBezTo>
                  <a:cubicBezTo>
                    <a:pt x="693641" y="458119"/>
                    <a:pt x="691850" y="485029"/>
                    <a:pt x="701457" y="501041"/>
                  </a:cubicBezTo>
                  <a:cubicBezTo>
                    <a:pt x="716948" y="526859"/>
                    <a:pt x="742040" y="547633"/>
                    <a:pt x="751561" y="576197"/>
                  </a:cubicBezTo>
                  <a:cubicBezTo>
                    <a:pt x="769769" y="630820"/>
                    <a:pt x="768580" y="649229"/>
                    <a:pt x="801666" y="688931"/>
                  </a:cubicBezTo>
                  <a:cubicBezTo>
                    <a:pt x="813007" y="702540"/>
                    <a:pt x="824505" y="716683"/>
                    <a:pt x="839244" y="726509"/>
                  </a:cubicBezTo>
                  <a:cubicBezTo>
                    <a:pt x="850230" y="733833"/>
                    <a:pt x="864296" y="734860"/>
                    <a:pt x="876822" y="739035"/>
                  </a:cubicBezTo>
                  <a:cubicBezTo>
                    <a:pt x="906049" y="734860"/>
                    <a:pt x="936225" y="734993"/>
                    <a:pt x="964504" y="726509"/>
                  </a:cubicBezTo>
                  <a:cubicBezTo>
                    <a:pt x="978923" y="722183"/>
                    <a:pt x="988617" y="708190"/>
                    <a:pt x="1002082" y="701457"/>
                  </a:cubicBezTo>
                  <a:cubicBezTo>
                    <a:pt x="1013892" y="695552"/>
                    <a:pt x="1027134" y="693106"/>
                    <a:pt x="1039660" y="688931"/>
                  </a:cubicBezTo>
                  <a:cubicBezTo>
                    <a:pt x="1048011" y="676405"/>
                    <a:pt x="1055074" y="662918"/>
                    <a:pt x="1064712" y="651353"/>
                  </a:cubicBezTo>
                  <a:cubicBezTo>
                    <a:pt x="1076053" y="637744"/>
                    <a:pt x="1092901" y="628797"/>
                    <a:pt x="1102290" y="613775"/>
                  </a:cubicBezTo>
                  <a:cubicBezTo>
                    <a:pt x="1114207" y="594708"/>
                    <a:pt x="1117286" y="571256"/>
                    <a:pt x="1127342" y="551145"/>
                  </a:cubicBezTo>
                  <a:cubicBezTo>
                    <a:pt x="1134075" y="537680"/>
                    <a:pt x="1145661" y="527032"/>
                    <a:pt x="1152394" y="513567"/>
                  </a:cubicBezTo>
                  <a:cubicBezTo>
                    <a:pt x="1158299" y="501757"/>
                    <a:pt x="1160284" y="488352"/>
                    <a:pt x="1164920" y="475989"/>
                  </a:cubicBezTo>
                  <a:cubicBezTo>
                    <a:pt x="1172815" y="454936"/>
                    <a:pt x="1182077" y="434412"/>
                    <a:pt x="1189972" y="413359"/>
                  </a:cubicBezTo>
                  <a:cubicBezTo>
                    <a:pt x="1194608" y="400996"/>
                    <a:pt x="1197297" y="387917"/>
                    <a:pt x="1202498" y="375781"/>
                  </a:cubicBezTo>
                  <a:cubicBezTo>
                    <a:pt x="1209854" y="358618"/>
                    <a:pt x="1221169" y="343225"/>
                    <a:pt x="1227550" y="325676"/>
                  </a:cubicBezTo>
                  <a:cubicBezTo>
                    <a:pt x="1237938" y="297109"/>
                    <a:pt x="1242990" y="266831"/>
                    <a:pt x="1252603" y="237994"/>
                  </a:cubicBezTo>
                  <a:cubicBezTo>
                    <a:pt x="1263341" y="205782"/>
                    <a:pt x="1285246" y="155817"/>
                    <a:pt x="1302707" y="125260"/>
                  </a:cubicBezTo>
                  <a:cubicBezTo>
                    <a:pt x="1310176" y="112189"/>
                    <a:pt x="1317114" y="98327"/>
                    <a:pt x="1327759" y="87682"/>
                  </a:cubicBezTo>
                  <a:cubicBezTo>
                    <a:pt x="1338404" y="77037"/>
                    <a:pt x="1353087" y="71380"/>
                    <a:pt x="1365337" y="62630"/>
                  </a:cubicBezTo>
                  <a:cubicBezTo>
                    <a:pt x="1474095" y="-15054"/>
                    <a:pt x="1364459" y="59040"/>
                    <a:pt x="1453019" y="0"/>
                  </a:cubicBezTo>
                  <a:cubicBezTo>
                    <a:pt x="1482246" y="4175"/>
                    <a:pt x="1511750" y="6736"/>
                    <a:pt x="1540701" y="12526"/>
                  </a:cubicBezTo>
                  <a:cubicBezTo>
                    <a:pt x="1553648" y="15115"/>
                    <a:pt x="1566469" y="19147"/>
                    <a:pt x="1578279" y="25052"/>
                  </a:cubicBezTo>
                  <a:cubicBezTo>
                    <a:pt x="1606431" y="39128"/>
                    <a:pt x="1633647" y="63937"/>
                    <a:pt x="1653435" y="87682"/>
                  </a:cubicBezTo>
                  <a:cubicBezTo>
                    <a:pt x="1698309" y="141531"/>
                    <a:pt x="1662765" y="106343"/>
                    <a:pt x="1691013" y="162838"/>
                  </a:cubicBezTo>
                  <a:cubicBezTo>
                    <a:pt x="1697746" y="176303"/>
                    <a:pt x="1708857" y="187200"/>
                    <a:pt x="1716066" y="200416"/>
                  </a:cubicBezTo>
                  <a:cubicBezTo>
                    <a:pt x="1733949" y="233201"/>
                    <a:pt x="1766170" y="300624"/>
                    <a:pt x="1766170" y="300624"/>
                  </a:cubicBezTo>
                  <a:cubicBezTo>
                    <a:pt x="1773322" y="336383"/>
                    <a:pt x="1780608" y="377978"/>
                    <a:pt x="1791222" y="413359"/>
                  </a:cubicBezTo>
                  <a:cubicBezTo>
                    <a:pt x="1798810" y="438652"/>
                    <a:pt x="1802097" y="466236"/>
                    <a:pt x="1816274" y="488515"/>
                  </a:cubicBezTo>
                  <a:cubicBezTo>
                    <a:pt x="1826540" y="504648"/>
                    <a:pt x="1947860" y="703070"/>
                    <a:pt x="1979112" y="726509"/>
                  </a:cubicBezTo>
                  <a:cubicBezTo>
                    <a:pt x="1995813" y="739035"/>
                    <a:pt x="2013365" y="750501"/>
                    <a:pt x="2029216" y="764087"/>
                  </a:cubicBezTo>
                  <a:cubicBezTo>
                    <a:pt x="2042666" y="775616"/>
                    <a:pt x="2053344" y="790137"/>
                    <a:pt x="2066794" y="801666"/>
                  </a:cubicBezTo>
                  <a:cubicBezTo>
                    <a:pt x="2082645" y="815252"/>
                    <a:pt x="2099795" y="827272"/>
                    <a:pt x="2116898" y="839244"/>
                  </a:cubicBezTo>
                  <a:cubicBezTo>
                    <a:pt x="2178772" y="882556"/>
                    <a:pt x="2174133" y="886017"/>
                    <a:pt x="2229633" y="901874"/>
                  </a:cubicBezTo>
                  <a:cubicBezTo>
                    <a:pt x="2246186" y="906603"/>
                    <a:pt x="2262655" y="912265"/>
                    <a:pt x="2279737" y="914400"/>
                  </a:cubicBezTo>
                  <a:cubicBezTo>
                    <a:pt x="2296309" y="916472"/>
                    <a:pt x="2313140" y="914400"/>
                    <a:pt x="2329841" y="914400"/>
                  </a:cubicBezTo>
                </a:path>
              </a:pathLst>
            </a:cu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7" name="直线箭头连接符 96">
              <a:extLst>
                <a:ext uri="{FF2B5EF4-FFF2-40B4-BE49-F238E27FC236}">
                  <a16:creationId xmlns:a16="http://schemas.microsoft.com/office/drawing/2014/main" id="{9A584B06-A570-2B7D-6960-3AF8F1A3AD05}"/>
                </a:ext>
              </a:extLst>
            </p:cNvPr>
            <p:cNvCxnSpPr/>
            <p:nvPr/>
          </p:nvCxnSpPr>
          <p:spPr>
            <a:xfrm>
              <a:off x="12190873" y="22563728"/>
              <a:ext cx="285326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线箭头连接符 97">
              <a:extLst>
                <a:ext uri="{FF2B5EF4-FFF2-40B4-BE49-F238E27FC236}">
                  <a16:creationId xmlns:a16="http://schemas.microsoft.com/office/drawing/2014/main" id="{F820700A-5A9A-60D3-E21E-0C31C3FA9B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90873" y="20321271"/>
              <a:ext cx="0" cy="22424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4" name="直线连接符 103">
            <a:extLst>
              <a:ext uri="{FF2B5EF4-FFF2-40B4-BE49-F238E27FC236}">
                <a16:creationId xmlns:a16="http://schemas.microsoft.com/office/drawing/2014/main" id="{644A54E7-1EE4-8295-218D-374B62E78BEC}"/>
              </a:ext>
            </a:extLst>
          </p:cNvPr>
          <p:cNvCxnSpPr>
            <a:cxnSpLocks/>
          </p:cNvCxnSpPr>
          <p:nvPr/>
        </p:nvCxnSpPr>
        <p:spPr>
          <a:xfrm>
            <a:off x="2222387" y="26839584"/>
            <a:ext cx="0" cy="17184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线连接符 107">
            <a:extLst>
              <a:ext uri="{FF2B5EF4-FFF2-40B4-BE49-F238E27FC236}">
                <a16:creationId xmlns:a16="http://schemas.microsoft.com/office/drawing/2014/main" id="{6B392EA1-1E34-0D19-39C9-90A7FB6A40B6}"/>
              </a:ext>
            </a:extLst>
          </p:cNvPr>
          <p:cNvCxnSpPr>
            <a:cxnSpLocks/>
          </p:cNvCxnSpPr>
          <p:nvPr/>
        </p:nvCxnSpPr>
        <p:spPr>
          <a:xfrm>
            <a:off x="5825901" y="26839584"/>
            <a:ext cx="0" cy="17184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文本框 14">
                <a:extLst>
                  <a:ext uri="{FF2B5EF4-FFF2-40B4-BE49-F238E27FC236}">
                    <a16:creationId xmlns:a16="http://schemas.microsoft.com/office/drawing/2014/main" id="{12EE8AEC-0503-211F-7908-4D689A74C744}"/>
                  </a:ext>
                </a:extLst>
              </p:cNvPr>
              <p:cNvSpPr txBox="1"/>
              <p:nvPr/>
            </p:nvSpPr>
            <p:spPr>
              <a:xfrm>
                <a:off x="8054869" y="26343188"/>
                <a:ext cx="15972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𝑝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𝛼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|</m:t>
                      </m:r>
                      <m:r>
                        <m:rPr>
                          <m:nor/>
                        </m:rPr>
                        <a:rPr lang="es-ES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x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4" name="文本框 14">
                <a:extLst>
                  <a:ext uri="{FF2B5EF4-FFF2-40B4-BE49-F238E27FC236}">
                    <a16:creationId xmlns:a16="http://schemas.microsoft.com/office/drawing/2014/main" id="{12EE8AEC-0503-211F-7908-4D689A74C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869" y="26343188"/>
                <a:ext cx="1597296" cy="646331"/>
              </a:xfrm>
              <a:prstGeom prst="rect">
                <a:avLst/>
              </a:prstGeom>
              <a:blipFill>
                <a:blip r:embed="rId25"/>
                <a:stretch>
                  <a:fillRect l="-794" r="-3968" b="-235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文本框 16">
                <a:extLst>
                  <a:ext uri="{FF2B5EF4-FFF2-40B4-BE49-F238E27FC236}">
                    <a16:creationId xmlns:a16="http://schemas.microsoft.com/office/drawing/2014/main" id="{8BBDE064-D4FA-BADE-DCBE-38DBF5ADC53A}"/>
                  </a:ext>
                </a:extLst>
              </p:cNvPr>
              <p:cNvSpPr txBox="1"/>
              <p:nvPr/>
            </p:nvSpPr>
            <p:spPr>
              <a:xfrm>
                <a:off x="11249200" y="26352515"/>
                <a:ext cx="198432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𝑝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s-ES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c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|</m:t>
                      </m:r>
                      <m:r>
                        <m:rPr>
                          <m:nor/>
                        </m:rPr>
                        <a:rPr lang="es-ES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s-ES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s-ES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d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5" name="文本框 16">
                <a:extLst>
                  <a:ext uri="{FF2B5EF4-FFF2-40B4-BE49-F238E27FC236}">
                    <a16:creationId xmlns:a16="http://schemas.microsoft.com/office/drawing/2014/main" id="{8BBDE064-D4FA-BADE-DCBE-38DBF5ADC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9200" y="26352515"/>
                <a:ext cx="1984325" cy="646331"/>
              </a:xfrm>
              <a:prstGeom prst="rect">
                <a:avLst/>
              </a:prstGeom>
              <a:blipFill>
                <a:blip r:embed="rId26"/>
                <a:stretch>
                  <a:fillRect r="-1899" b="-254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文本框 119">
            <a:extLst>
              <a:ext uri="{FF2B5EF4-FFF2-40B4-BE49-F238E27FC236}">
                <a16:creationId xmlns:a16="http://schemas.microsoft.com/office/drawing/2014/main" id="{CA8B8654-D607-A8FE-F2C4-6EA6069292C4}"/>
              </a:ext>
            </a:extLst>
          </p:cNvPr>
          <p:cNvSpPr txBox="1"/>
          <p:nvPr/>
        </p:nvSpPr>
        <p:spPr>
          <a:xfrm>
            <a:off x="1561869" y="25501613"/>
            <a:ext cx="46313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0" b="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Deterministic</a:t>
            </a:r>
            <a:r>
              <a:rPr lang="zh-CN" altLang="en-US" sz="4000" b="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4000" b="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NeRF</a:t>
            </a:r>
            <a:endParaRPr lang="en-GB" sz="4000" b="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3A93DE00-DD37-44C9-CA85-F4688B3F8477}"/>
              </a:ext>
            </a:extLst>
          </p:cNvPr>
          <p:cNvSpPr txBox="1"/>
          <p:nvPr/>
        </p:nvSpPr>
        <p:spPr>
          <a:xfrm>
            <a:off x="8089492" y="25478949"/>
            <a:ext cx="4031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0" b="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Stochastic</a:t>
            </a:r>
            <a:r>
              <a:rPr lang="zh-CN" altLang="en-US" sz="4000" b="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4000" b="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NeRF</a:t>
            </a:r>
            <a:endParaRPr lang="en-GB" sz="4000" b="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0" name="图片 129">
            <a:extLst>
              <a:ext uri="{FF2B5EF4-FFF2-40B4-BE49-F238E27FC236}">
                <a16:creationId xmlns:a16="http://schemas.microsoft.com/office/drawing/2014/main" id="{6BDE5AC5-B4F3-910B-0E28-8D6D23BBE64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2015560" y="9550466"/>
            <a:ext cx="2603888" cy="2512525"/>
          </a:xfrm>
          <a:prstGeom prst="rect">
            <a:avLst/>
          </a:prstGeom>
        </p:spPr>
      </p:pic>
      <p:sp>
        <p:nvSpPr>
          <p:cNvPr id="131" name="文本框 130">
            <a:extLst>
              <a:ext uri="{FF2B5EF4-FFF2-40B4-BE49-F238E27FC236}">
                <a16:creationId xmlns:a16="http://schemas.microsoft.com/office/drawing/2014/main" id="{E69911C2-9B1B-96F6-82B3-EDBC8FC61344}"/>
              </a:ext>
            </a:extLst>
          </p:cNvPr>
          <p:cNvSpPr txBox="1"/>
          <p:nvPr/>
        </p:nvSpPr>
        <p:spPr>
          <a:xfrm>
            <a:off x="22015560" y="10287051"/>
            <a:ext cx="2603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CNF</a:t>
            </a:r>
          </a:p>
        </p:txBody>
      </p:sp>
      <p:pic>
        <p:nvPicPr>
          <p:cNvPr id="143" name="图片 142">
            <a:extLst>
              <a:ext uri="{FF2B5EF4-FFF2-40B4-BE49-F238E27FC236}">
                <a16:creationId xmlns:a16="http://schemas.microsoft.com/office/drawing/2014/main" id="{96444422-7F80-8921-9B6D-89307088238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6281930" y="12918414"/>
            <a:ext cx="3819091" cy="1852826"/>
          </a:xfrm>
          <a:prstGeom prst="rect">
            <a:avLst/>
          </a:prstGeom>
        </p:spPr>
      </p:pic>
      <p:sp>
        <p:nvSpPr>
          <p:cNvPr id="144" name="文本框 143">
            <a:extLst>
              <a:ext uri="{FF2B5EF4-FFF2-40B4-BE49-F238E27FC236}">
                <a16:creationId xmlns:a16="http://schemas.microsoft.com/office/drawing/2014/main" id="{91E7F969-E5DC-C652-44BC-9BE5284206D5}"/>
              </a:ext>
            </a:extLst>
          </p:cNvPr>
          <p:cNvSpPr txBox="1"/>
          <p:nvPr/>
        </p:nvSpPr>
        <p:spPr>
          <a:xfrm>
            <a:off x="26194813" y="14792282"/>
            <a:ext cx="41413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altLang="zh-CN" sz="3200" dirty="0"/>
              <a:t>Pixel-</a:t>
            </a:r>
            <a:r>
              <a:rPr lang="en-GB" altLang="zh-CN" sz="3200" dirty="0" err="1"/>
              <a:t>color</a:t>
            </a:r>
            <a:r>
              <a:rPr lang="en-GB" altLang="zh-CN" sz="3200" dirty="0"/>
              <a:t> likelihood</a:t>
            </a:r>
            <a:endParaRPr lang="en-GB" sz="3200" dirty="0"/>
          </a:p>
        </p:txBody>
      </p:sp>
      <p:pic>
        <p:nvPicPr>
          <p:cNvPr id="145" name="图片 144">
            <a:extLst>
              <a:ext uri="{FF2B5EF4-FFF2-40B4-BE49-F238E27FC236}">
                <a16:creationId xmlns:a16="http://schemas.microsoft.com/office/drawing/2014/main" id="{0E0BAFE5-A2D7-1B2F-6EB0-A4F300811C1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flipV="1">
            <a:off x="26201028" y="16928695"/>
            <a:ext cx="557059" cy="151926"/>
          </a:xfrm>
          <a:prstGeom prst="rect">
            <a:avLst/>
          </a:prstGeom>
        </p:spPr>
      </p:pic>
      <p:sp>
        <p:nvSpPr>
          <p:cNvPr id="147" name="文本框 146">
            <a:extLst>
              <a:ext uri="{FF2B5EF4-FFF2-40B4-BE49-F238E27FC236}">
                <a16:creationId xmlns:a16="http://schemas.microsoft.com/office/drawing/2014/main" id="{ABD73277-B719-D1BF-3B6E-980E73E85844}"/>
              </a:ext>
            </a:extLst>
          </p:cNvPr>
          <p:cNvSpPr txBox="1"/>
          <p:nvPr/>
        </p:nvSpPr>
        <p:spPr>
          <a:xfrm>
            <a:off x="27542965" y="17046866"/>
            <a:ext cx="28071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altLang="zh-CN" sz="3600" dirty="0"/>
              <a:t>Volume Rendering</a:t>
            </a:r>
            <a:endParaRPr lang="en-GB" sz="3600" dirty="0"/>
          </a:p>
        </p:txBody>
      </p:sp>
      <p:sp>
        <p:nvSpPr>
          <p:cNvPr id="152" name="文本框 151">
            <a:extLst>
              <a:ext uri="{FF2B5EF4-FFF2-40B4-BE49-F238E27FC236}">
                <a16:creationId xmlns:a16="http://schemas.microsoft.com/office/drawing/2014/main" id="{D9103FA0-91D1-5D30-2FB9-095755E54FB5}"/>
              </a:ext>
            </a:extLst>
          </p:cNvPr>
          <p:cNvSpPr txBox="1"/>
          <p:nvPr/>
        </p:nvSpPr>
        <p:spPr>
          <a:xfrm>
            <a:off x="18267619" y="18189309"/>
            <a:ext cx="498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altLang="zh-CN" sz="3600" dirty="0"/>
              <a:t>possible trajectories</a:t>
            </a:r>
            <a:endParaRPr lang="en-GB" sz="3600" dirty="0"/>
          </a:p>
        </p:txBody>
      </p:sp>
      <p:sp>
        <p:nvSpPr>
          <p:cNvPr id="153" name="文本框 152">
            <a:extLst>
              <a:ext uri="{FF2B5EF4-FFF2-40B4-BE49-F238E27FC236}">
                <a16:creationId xmlns:a16="http://schemas.microsoft.com/office/drawing/2014/main" id="{8B60F7FF-8274-A810-1FAF-E556D1BC89F6}"/>
              </a:ext>
            </a:extLst>
          </p:cNvPr>
          <p:cNvSpPr txBox="1"/>
          <p:nvPr/>
        </p:nvSpPr>
        <p:spPr>
          <a:xfrm>
            <a:off x="14043635" y="6501981"/>
            <a:ext cx="16347281" cy="21017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742950" indent="-742950" algn="l">
              <a:lnSpc>
                <a:spcPct val="125000"/>
              </a:lnSpc>
              <a:buAutoNum type="alphaLcParenBoth"/>
            </a:pPr>
            <a:r>
              <a:rPr lang="en-GB" altLang="zh-CN" sz="3600" b="1" dirty="0"/>
              <a:t>Latent variable modelling </a:t>
            </a:r>
            <a:r>
              <a:rPr lang="en-GB" altLang="zh-CN" sz="3600" dirty="0"/>
              <a:t>to introduce dependence among all 3D location</a:t>
            </a:r>
          </a:p>
          <a:p>
            <a:pPr marL="742950" indent="-742950" algn="l">
              <a:lnSpc>
                <a:spcPct val="125000"/>
              </a:lnSpc>
              <a:buFontTx/>
              <a:buAutoNum type="alphaLcParenBoth"/>
            </a:pPr>
            <a:r>
              <a:rPr lang="en-GB" altLang="zh-CN" sz="3600" dirty="0"/>
              <a:t>Complex distribution modelling by </a:t>
            </a:r>
            <a:r>
              <a:rPr lang="en-GB" altLang="zh-CN" sz="3600" b="1" dirty="0"/>
              <a:t>Conditional Normalizing Flow </a:t>
            </a:r>
            <a:r>
              <a:rPr lang="en-GB" altLang="zh-CN" sz="3600" dirty="0"/>
              <a:t>(CNF)</a:t>
            </a:r>
          </a:p>
          <a:p>
            <a:pPr marL="742950" indent="-742950" algn="l">
              <a:lnSpc>
                <a:spcPct val="125000"/>
              </a:lnSpc>
              <a:buFontTx/>
              <a:buAutoNum type="alphaLcParenBoth"/>
            </a:pPr>
            <a:r>
              <a:rPr lang="en-GB" altLang="zh-CN" sz="3600" dirty="0"/>
              <a:t>Volume Rendering to build a likelihood for pixel </a:t>
            </a:r>
            <a:r>
              <a:rPr lang="en-GB" altLang="zh-CN" sz="3600" dirty="0" err="1"/>
              <a:t>color</a:t>
            </a:r>
            <a:endParaRPr lang="en-GB" altLang="zh-CN" sz="3600" dirty="0"/>
          </a:p>
        </p:txBody>
      </p:sp>
      <p:pic>
        <p:nvPicPr>
          <p:cNvPr id="155" name="图片 154">
            <a:extLst>
              <a:ext uri="{FF2B5EF4-FFF2-40B4-BE49-F238E27FC236}">
                <a16:creationId xmlns:a16="http://schemas.microsoft.com/office/drawing/2014/main" id="{860950A0-F4B0-2137-0FC5-7B858961C77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557" y="15899434"/>
            <a:ext cx="11631606" cy="2300035"/>
          </a:xfrm>
          <a:prstGeom prst="rect">
            <a:avLst/>
          </a:prstGeom>
        </p:spPr>
      </p:pic>
      <p:cxnSp>
        <p:nvCxnSpPr>
          <p:cNvPr id="158" name="直线箭头连接符 157">
            <a:extLst>
              <a:ext uri="{FF2B5EF4-FFF2-40B4-BE49-F238E27FC236}">
                <a16:creationId xmlns:a16="http://schemas.microsoft.com/office/drawing/2014/main" id="{2DC32D32-4302-8CC1-A663-9AEA77BC4C7D}"/>
              </a:ext>
            </a:extLst>
          </p:cNvPr>
          <p:cNvCxnSpPr>
            <a:cxnSpLocks/>
          </p:cNvCxnSpPr>
          <p:nvPr/>
        </p:nvCxnSpPr>
        <p:spPr>
          <a:xfrm>
            <a:off x="8646588" y="9074202"/>
            <a:ext cx="832854" cy="0"/>
          </a:xfrm>
          <a:prstGeom prst="straightConnector1">
            <a:avLst/>
          </a:prstGeom>
          <a:ln w="57150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9" name="矩形 158">
            <a:extLst>
              <a:ext uri="{FF2B5EF4-FFF2-40B4-BE49-F238E27FC236}">
                <a16:creationId xmlns:a16="http://schemas.microsoft.com/office/drawing/2014/main" id="{AE4FDA01-5217-FF7C-9101-C9203E417BDC}"/>
              </a:ext>
            </a:extLst>
          </p:cNvPr>
          <p:cNvSpPr/>
          <p:nvPr/>
        </p:nvSpPr>
        <p:spPr>
          <a:xfrm>
            <a:off x="30431360" y="4280947"/>
            <a:ext cx="12140088" cy="126017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en-GB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弧 161">
            <a:extLst>
              <a:ext uri="{FF2B5EF4-FFF2-40B4-BE49-F238E27FC236}">
                <a16:creationId xmlns:a16="http://schemas.microsoft.com/office/drawing/2014/main" id="{E475306D-DBA4-6159-BAD1-C9320BA80C05}"/>
              </a:ext>
            </a:extLst>
          </p:cNvPr>
          <p:cNvSpPr/>
          <p:nvPr/>
        </p:nvSpPr>
        <p:spPr>
          <a:xfrm rot="8109647">
            <a:off x="22454812" y="10776201"/>
            <a:ext cx="3482668" cy="2564914"/>
          </a:xfrm>
          <a:prstGeom prst="arc">
            <a:avLst>
              <a:gd name="adj1" fmla="val 9205254"/>
              <a:gd name="adj2" fmla="val 16292608"/>
            </a:avLst>
          </a:prstGeom>
          <a:noFill/>
          <a:ln w="57150">
            <a:solidFill>
              <a:schemeClr val="accent1"/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3" name="图片 162">
            <a:extLst>
              <a:ext uri="{FF2B5EF4-FFF2-40B4-BE49-F238E27FC236}">
                <a16:creationId xmlns:a16="http://schemas.microsoft.com/office/drawing/2014/main" id="{36793D33-7499-2B24-1481-6BF3C3C2C23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8272847" y="9053997"/>
            <a:ext cx="1902680" cy="1950247"/>
          </a:xfrm>
          <a:prstGeom prst="rect">
            <a:avLst/>
          </a:prstGeom>
        </p:spPr>
      </p:pic>
      <p:sp>
        <p:nvSpPr>
          <p:cNvPr id="164" name="弧 163">
            <a:extLst>
              <a:ext uri="{FF2B5EF4-FFF2-40B4-BE49-F238E27FC236}">
                <a16:creationId xmlns:a16="http://schemas.microsoft.com/office/drawing/2014/main" id="{FB8C2C8F-F921-E1B5-2035-07051DEDCDF4}"/>
              </a:ext>
            </a:extLst>
          </p:cNvPr>
          <p:cNvSpPr/>
          <p:nvPr/>
        </p:nvSpPr>
        <p:spPr>
          <a:xfrm rot="8109647">
            <a:off x="19614856" y="7326015"/>
            <a:ext cx="4261497" cy="3216138"/>
          </a:xfrm>
          <a:prstGeom prst="arc">
            <a:avLst>
              <a:gd name="adj1" fmla="val 18558473"/>
              <a:gd name="adj2" fmla="val 64390"/>
            </a:avLst>
          </a:prstGeom>
          <a:noFill/>
          <a:ln w="57150">
            <a:solidFill>
              <a:schemeClr val="accent1"/>
            </a:solidFill>
            <a:prstDash val="lg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7" name="直线箭头连接符 166">
            <a:extLst>
              <a:ext uri="{FF2B5EF4-FFF2-40B4-BE49-F238E27FC236}">
                <a16:creationId xmlns:a16="http://schemas.microsoft.com/office/drawing/2014/main" id="{F4B071E0-D180-2CB1-1F9F-6DF613E0D227}"/>
              </a:ext>
            </a:extLst>
          </p:cNvPr>
          <p:cNvCxnSpPr>
            <a:cxnSpLocks/>
          </p:cNvCxnSpPr>
          <p:nvPr/>
        </p:nvCxnSpPr>
        <p:spPr>
          <a:xfrm flipH="1">
            <a:off x="17565393" y="14655655"/>
            <a:ext cx="5210504" cy="1144259"/>
          </a:xfrm>
          <a:prstGeom prst="straightConnector1">
            <a:avLst/>
          </a:prstGeom>
          <a:ln w="38100">
            <a:prstDash val="lgDash"/>
            <a:headEnd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线箭头连接符 170">
            <a:extLst>
              <a:ext uri="{FF2B5EF4-FFF2-40B4-BE49-F238E27FC236}">
                <a16:creationId xmlns:a16="http://schemas.microsoft.com/office/drawing/2014/main" id="{AD039AD4-CC89-E7D5-53FE-8E6E678165B6}"/>
              </a:ext>
            </a:extLst>
          </p:cNvPr>
          <p:cNvCxnSpPr>
            <a:cxnSpLocks/>
          </p:cNvCxnSpPr>
          <p:nvPr/>
        </p:nvCxnSpPr>
        <p:spPr>
          <a:xfrm>
            <a:off x="24872730" y="15191111"/>
            <a:ext cx="320212" cy="645600"/>
          </a:xfrm>
          <a:prstGeom prst="straightConnector1">
            <a:avLst/>
          </a:prstGeom>
          <a:ln w="38100">
            <a:prstDash val="lgDash"/>
            <a:headEnd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线箭头连接符 174">
            <a:extLst>
              <a:ext uri="{FF2B5EF4-FFF2-40B4-BE49-F238E27FC236}">
                <a16:creationId xmlns:a16="http://schemas.microsoft.com/office/drawing/2014/main" id="{9CFC01A3-F5D9-1546-DBF7-43B835B2784B}"/>
              </a:ext>
            </a:extLst>
          </p:cNvPr>
          <p:cNvCxnSpPr>
            <a:cxnSpLocks/>
          </p:cNvCxnSpPr>
          <p:nvPr/>
        </p:nvCxnSpPr>
        <p:spPr>
          <a:xfrm flipH="1">
            <a:off x="21623538" y="15038887"/>
            <a:ext cx="2006670" cy="778414"/>
          </a:xfrm>
          <a:prstGeom prst="straightConnector1">
            <a:avLst/>
          </a:prstGeom>
          <a:ln w="38100">
            <a:prstDash val="lgDash"/>
            <a:headEnd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线连接符 179">
            <a:extLst>
              <a:ext uri="{FF2B5EF4-FFF2-40B4-BE49-F238E27FC236}">
                <a16:creationId xmlns:a16="http://schemas.microsoft.com/office/drawing/2014/main" id="{DCD824E0-14AA-BD9F-AD2B-BFB85BE496A2}"/>
              </a:ext>
            </a:extLst>
          </p:cNvPr>
          <p:cNvCxnSpPr>
            <a:cxnSpLocks/>
          </p:cNvCxnSpPr>
          <p:nvPr/>
        </p:nvCxnSpPr>
        <p:spPr>
          <a:xfrm>
            <a:off x="27130325" y="16997935"/>
            <a:ext cx="251295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线连接符 180">
            <a:extLst>
              <a:ext uri="{FF2B5EF4-FFF2-40B4-BE49-F238E27FC236}">
                <a16:creationId xmlns:a16="http://schemas.microsoft.com/office/drawing/2014/main" id="{8DF94262-DA22-4E64-B87F-F66C42B9FE7A}"/>
              </a:ext>
            </a:extLst>
          </p:cNvPr>
          <p:cNvCxnSpPr>
            <a:cxnSpLocks/>
          </p:cNvCxnSpPr>
          <p:nvPr/>
        </p:nvCxnSpPr>
        <p:spPr>
          <a:xfrm flipV="1">
            <a:off x="29643276" y="15513911"/>
            <a:ext cx="0" cy="1514154"/>
          </a:xfrm>
          <a:prstGeom prst="line">
            <a:avLst/>
          </a:prstGeom>
          <a:ln w="5715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文本框 189">
            <a:extLst>
              <a:ext uri="{FF2B5EF4-FFF2-40B4-BE49-F238E27FC236}">
                <a16:creationId xmlns:a16="http://schemas.microsoft.com/office/drawing/2014/main" id="{78A425C2-7973-C05D-502D-DA865904CEA2}"/>
              </a:ext>
            </a:extLst>
          </p:cNvPr>
          <p:cNvSpPr txBox="1"/>
          <p:nvPr/>
        </p:nvSpPr>
        <p:spPr>
          <a:xfrm>
            <a:off x="14179570" y="5688698"/>
            <a:ext cx="4762842" cy="76944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4400" b="0" dirty="0">
                <a:solidFill>
                  <a:schemeClr val="bg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Overall framework</a:t>
            </a:r>
          </a:p>
        </p:txBody>
      </p:sp>
      <p:sp>
        <p:nvSpPr>
          <p:cNvPr id="191" name="文本框 190">
            <a:extLst>
              <a:ext uri="{FF2B5EF4-FFF2-40B4-BE49-F238E27FC236}">
                <a16:creationId xmlns:a16="http://schemas.microsoft.com/office/drawing/2014/main" id="{7AE0840C-C88E-086A-6052-CCF47A0039F2}"/>
              </a:ext>
            </a:extLst>
          </p:cNvPr>
          <p:cNvSpPr txBox="1"/>
          <p:nvPr/>
        </p:nvSpPr>
        <p:spPr>
          <a:xfrm>
            <a:off x="14179570" y="19226984"/>
            <a:ext cx="4357283" cy="76944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b="0">
                <a:solidFill>
                  <a:schemeClr val="bg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Conditional Flow</a:t>
            </a:r>
          </a:p>
        </p:txBody>
      </p:sp>
      <p:sp>
        <p:nvSpPr>
          <p:cNvPr id="1041" name="文本框 1040">
            <a:extLst>
              <a:ext uri="{FF2B5EF4-FFF2-40B4-BE49-F238E27FC236}">
                <a16:creationId xmlns:a16="http://schemas.microsoft.com/office/drawing/2014/main" id="{0B5B669B-18FB-E76E-0271-B2455D383DD6}"/>
              </a:ext>
            </a:extLst>
          </p:cNvPr>
          <p:cNvSpPr txBox="1"/>
          <p:nvPr/>
        </p:nvSpPr>
        <p:spPr>
          <a:xfrm>
            <a:off x="16181385" y="9176514"/>
            <a:ext cx="29029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global prior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2" name="文本框 1041">
                <a:extLst>
                  <a:ext uri="{FF2B5EF4-FFF2-40B4-BE49-F238E27FC236}">
                    <a16:creationId xmlns:a16="http://schemas.microsoft.com/office/drawing/2014/main" id="{66C885DB-082F-0A90-7567-D5BACAFB64BF}"/>
                  </a:ext>
                </a:extLst>
              </p:cNvPr>
              <p:cNvSpPr txBox="1"/>
              <p:nvPr/>
            </p:nvSpPr>
            <p:spPr>
              <a:xfrm>
                <a:off x="16959153" y="9812338"/>
                <a:ext cx="141333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3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s-E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sub>
                      </m:sSub>
                      <m:r>
                        <a:rPr lang="es-ES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s-ES" sz="3600" b="0" i="0" smtClean="0"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1042" name="文本框 1041">
                <a:extLst>
                  <a:ext uri="{FF2B5EF4-FFF2-40B4-BE49-F238E27FC236}">
                    <a16:creationId xmlns:a16="http://schemas.microsoft.com/office/drawing/2014/main" id="{66C885DB-082F-0A90-7567-D5BACAFB6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9153" y="9812338"/>
                <a:ext cx="1413336" cy="646331"/>
              </a:xfrm>
              <a:prstGeom prst="rect">
                <a:avLst/>
              </a:prstGeom>
              <a:blipFill>
                <a:blip r:embed="rId35"/>
                <a:stretch>
                  <a:fillRect r="-3571" b="-2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4" name="文本框 1043">
            <a:extLst>
              <a:ext uri="{FF2B5EF4-FFF2-40B4-BE49-F238E27FC236}">
                <a16:creationId xmlns:a16="http://schemas.microsoft.com/office/drawing/2014/main" id="{ED027291-B382-4C88-35B4-A38A80935D24}"/>
              </a:ext>
            </a:extLst>
          </p:cNvPr>
          <p:cNvSpPr txBox="1"/>
          <p:nvPr/>
        </p:nvSpPr>
        <p:spPr>
          <a:xfrm>
            <a:off x="15633830" y="9168456"/>
            <a:ext cx="815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(a) </a:t>
            </a:r>
          </a:p>
        </p:txBody>
      </p:sp>
      <p:sp>
        <p:nvSpPr>
          <p:cNvPr id="1045" name="文本框 1044">
            <a:extLst>
              <a:ext uri="{FF2B5EF4-FFF2-40B4-BE49-F238E27FC236}">
                <a16:creationId xmlns:a16="http://schemas.microsoft.com/office/drawing/2014/main" id="{9F232CD4-47AD-EC4F-2CC7-4C9C03E3CAF6}"/>
              </a:ext>
            </a:extLst>
          </p:cNvPr>
          <p:cNvSpPr txBox="1"/>
          <p:nvPr/>
        </p:nvSpPr>
        <p:spPr>
          <a:xfrm>
            <a:off x="21452354" y="9329853"/>
            <a:ext cx="815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(b) </a:t>
            </a:r>
          </a:p>
        </p:txBody>
      </p:sp>
      <p:sp>
        <p:nvSpPr>
          <p:cNvPr id="1046" name="文本框 1045">
            <a:extLst>
              <a:ext uri="{FF2B5EF4-FFF2-40B4-BE49-F238E27FC236}">
                <a16:creationId xmlns:a16="http://schemas.microsoft.com/office/drawing/2014/main" id="{DE9A2B33-9DBB-D34A-F322-FD813C57E005}"/>
              </a:ext>
            </a:extLst>
          </p:cNvPr>
          <p:cNvSpPr txBox="1"/>
          <p:nvPr/>
        </p:nvSpPr>
        <p:spPr>
          <a:xfrm>
            <a:off x="27164232" y="17016737"/>
            <a:ext cx="815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(c) </a:t>
            </a:r>
          </a:p>
        </p:txBody>
      </p:sp>
      <p:cxnSp>
        <p:nvCxnSpPr>
          <p:cNvPr id="1054" name="直线箭头连接符 1053">
            <a:extLst>
              <a:ext uri="{FF2B5EF4-FFF2-40B4-BE49-F238E27FC236}">
                <a16:creationId xmlns:a16="http://schemas.microsoft.com/office/drawing/2014/main" id="{3CBCD11E-B488-29FD-A996-3E25A68C31B7}"/>
              </a:ext>
            </a:extLst>
          </p:cNvPr>
          <p:cNvCxnSpPr>
            <a:cxnSpLocks/>
          </p:cNvCxnSpPr>
          <p:nvPr/>
        </p:nvCxnSpPr>
        <p:spPr>
          <a:xfrm>
            <a:off x="15795248" y="21135586"/>
            <a:ext cx="2276257" cy="0"/>
          </a:xfrm>
          <a:prstGeom prst="straightConnector1">
            <a:avLst/>
          </a:prstGeom>
          <a:ln w="76200">
            <a:solidFill>
              <a:schemeClr val="accent3"/>
            </a:solidFill>
            <a:prstDash val="solid"/>
            <a:headEnd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57" name="文本框 1056">
                <a:extLst>
                  <a:ext uri="{FF2B5EF4-FFF2-40B4-BE49-F238E27FC236}">
                    <a16:creationId xmlns:a16="http://schemas.microsoft.com/office/drawing/2014/main" id="{8347B67B-11F3-0E22-E04D-179DC1BA25AE}"/>
                  </a:ext>
                </a:extLst>
              </p:cNvPr>
              <p:cNvSpPr txBox="1"/>
              <p:nvPr/>
            </p:nvSpPr>
            <p:spPr>
              <a:xfrm>
                <a:off x="16027390" y="20414242"/>
                <a:ext cx="191937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3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E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s-E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sz="3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s-E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s-ES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1057" name="文本框 1056">
                <a:extLst>
                  <a:ext uri="{FF2B5EF4-FFF2-40B4-BE49-F238E27FC236}">
                    <a16:creationId xmlns:a16="http://schemas.microsoft.com/office/drawing/2014/main" id="{8347B67B-11F3-0E22-E04D-179DC1BA2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7390" y="20414242"/>
                <a:ext cx="1919372" cy="646331"/>
              </a:xfrm>
              <a:prstGeom prst="rect">
                <a:avLst/>
              </a:prstGeom>
              <a:blipFill>
                <a:blip r:embed="rId36"/>
                <a:stretch>
                  <a:fillRect l="-2614" r="-2614"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58" name="直线箭头连接符 1057">
            <a:extLst>
              <a:ext uri="{FF2B5EF4-FFF2-40B4-BE49-F238E27FC236}">
                <a16:creationId xmlns:a16="http://schemas.microsoft.com/office/drawing/2014/main" id="{53AF6596-5FF4-63CB-7E9E-B57CF3E2D4D8}"/>
              </a:ext>
            </a:extLst>
          </p:cNvPr>
          <p:cNvCxnSpPr>
            <a:cxnSpLocks/>
          </p:cNvCxnSpPr>
          <p:nvPr/>
        </p:nvCxnSpPr>
        <p:spPr>
          <a:xfrm flipV="1">
            <a:off x="15657776" y="22867003"/>
            <a:ext cx="6969097" cy="8868"/>
          </a:xfrm>
          <a:prstGeom prst="straightConnector1">
            <a:avLst/>
          </a:prstGeom>
          <a:ln w="76200">
            <a:solidFill>
              <a:schemeClr val="accent3"/>
            </a:solidFill>
            <a:prstDash val="solid"/>
            <a:headEnd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0" name="直线箭头连接符 1059">
            <a:extLst>
              <a:ext uri="{FF2B5EF4-FFF2-40B4-BE49-F238E27FC236}">
                <a16:creationId xmlns:a16="http://schemas.microsoft.com/office/drawing/2014/main" id="{A595C99A-06D2-B0EC-9A87-BAE5437156D3}"/>
              </a:ext>
            </a:extLst>
          </p:cNvPr>
          <p:cNvCxnSpPr>
            <a:cxnSpLocks/>
          </p:cNvCxnSpPr>
          <p:nvPr/>
        </p:nvCxnSpPr>
        <p:spPr>
          <a:xfrm flipV="1">
            <a:off x="17032369" y="21235492"/>
            <a:ext cx="0" cy="1640377"/>
          </a:xfrm>
          <a:prstGeom prst="straightConnector1">
            <a:avLst/>
          </a:prstGeom>
          <a:ln w="76200">
            <a:solidFill>
              <a:schemeClr val="accent3"/>
            </a:solidFill>
            <a:prstDash val="solid"/>
            <a:headEnd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5" name="组合 1064">
            <a:extLst>
              <a:ext uri="{FF2B5EF4-FFF2-40B4-BE49-F238E27FC236}">
                <a16:creationId xmlns:a16="http://schemas.microsoft.com/office/drawing/2014/main" id="{D1DEBC74-20A4-AAD1-5B65-EA80E32885DC}"/>
              </a:ext>
            </a:extLst>
          </p:cNvPr>
          <p:cNvGrpSpPr/>
          <p:nvPr/>
        </p:nvGrpSpPr>
        <p:grpSpPr>
          <a:xfrm>
            <a:off x="14739409" y="20632343"/>
            <a:ext cx="1149890" cy="1007397"/>
            <a:chOff x="18525889" y="23763511"/>
            <a:chExt cx="1149890" cy="1007397"/>
          </a:xfrm>
        </p:grpSpPr>
        <p:sp>
          <p:nvSpPr>
            <p:cNvPr id="1064" name="椭圆 1063">
              <a:extLst>
                <a:ext uri="{FF2B5EF4-FFF2-40B4-BE49-F238E27FC236}">
                  <a16:creationId xmlns:a16="http://schemas.microsoft.com/office/drawing/2014/main" id="{32A9A0B4-DF3E-7658-9F6B-24A992F8FCA5}"/>
                </a:ext>
              </a:extLst>
            </p:cNvPr>
            <p:cNvSpPr/>
            <p:nvPr/>
          </p:nvSpPr>
          <p:spPr>
            <a:xfrm>
              <a:off x="18536853" y="23763511"/>
              <a:ext cx="991547" cy="100739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3" name="文本框 1062">
                  <a:extLst>
                    <a:ext uri="{FF2B5EF4-FFF2-40B4-BE49-F238E27FC236}">
                      <a16:creationId xmlns:a16="http://schemas.microsoft.com/office/drawing/2014/main" id="{F637F8E4-D5C1-AE03-4E08-2F996BB4D5E4}"/>
                    </a:ext>
                  </a:extLst>
                </p:cNvPr>
                <p:cNvSpPr txBox="1"/>
                <p:nvPr/>
              </p:nvSpPr>
              <p:spPr>
                <a:xfrm>
                  <a:off x="18525889" y="23864098"/>
                  <a:ext cx="1149890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altLang="zh-CN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ES" altLang="zh-CN" sz="40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es-ES" altLang="zh-CN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63" name="文本框 1062">
                  <a:extLst>
                    <a:ext uri="{FF2B5EF4-FFF2-40B4-BE49-F238E27FC236}">
                      <a16:creationId xmlns:a16="http://schemas.microsoft.com/office/drawing/2014/main" id="{F637F8E4-D5C1-AE03-4E08-2F996BB4D5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25889" y="23864098"/>
                  <a:ext cx="1149890" cy="707886"/>
                </a:xfrm>
                <a:prstGeom prst="rect">
                  <a:avLst/>
                </a:prstGeom>
                <a:blipFill>
                  <a:blip r:embed="rId37"/>
                  <a:stretch>
                    <a:fillRect b="-70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6" name="组合 1065">
            <a:extLst>
              <a:ext uri="{FF2B5EF4-FFF2-40B4-BE49-F238E27FC236}">
                <a16:creationId xmlns:a16="http://schemas.microsoft.com/office/drawing/2014/main" id="{2AE60461-9F4E-1DFC-22B2-6BC65B31DED5}"/>
              </a:ext>
            </a:extLst>
          </p:cNvPr>
          <p:cNvGrpSpPr/>
          <p:nvPr/>
        </p:nvGrpSpPr>
        <p:grpSpPr>
          <a:xfrm>
            <a:off x="18132008" y="20627308"/>
            <a:ext cx="1149890" cy="1007397"/>
            <a:chOff x="18525889" y="23763511"/>
            <a:chExt cx="1149890" cy="1007397"/>
          </a:xfrm>
        </p:grpSpPr>
        <p:sp>
          <p:nvSpPr>
            <p:cNvPr id="1067" name="椭圆 1066">
              <a:extLst>
                <a:ext uri="{FF2B5EF4-FFF2-40B4-BE49-F238E27FC236}">
                  <a16:creationId xmlns:a16="http://schemas.microsoft.com/office/drawing/2014/main" id="{E718E0C2-4256-7112-90CF-4019C09DA79C}"/>
                </a:ext>
              </a:extLst>
            </p:cNvPr>
            <p:cNvSpPr/>
            <p:nvPr/>
          </p:nvSpPr>
          <p:spPr>
            <a:xfrm>
              <a:off x="18536853" y="23763511"/>
              <a:ext cx="991547" cy="100739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8" name="文本框 1067">
                  <a:extLst>
                    <a:ext uri="{FF2B5EF4-FFF2-40B4-BE49-F238E27FC236}">
                      <a16:creationId xmlns:a16="http://schemas.microsoft.com/office/drawing/2014/main" id="{AC0C06D9-44EC-4CB3-6AFA-7EF7D6D67AE9}"/>
                    </a:ext>
                  </a:extLst>
                </p:cNvPr>
                <p:cNvSpPr txBox="1"/>
                <p:nvPr/>
              </p:nvSpPr>
              <p:spPr>
                <a:xfrm>
                  <a:off x="18525889" y="23864098"/>
                  <a:ext cx="1149890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altLang="zh-CN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ES" altLang="zh-CN" sz="40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es-ES" altLang="zh-CN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68" name="文本框 1067">
                  <a:extLst>
                    <a:ext uri="{FF2B5EF4-FFF2-40B4-BE49-F238E27FC236}">
                      <a16:creationId xmlns:a16="http://schemas.microsoft.com/office/drawing/2014/main" id="{AC0C06D9-44EC-4CB3-6AFA-7EF7D6D67A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25889" y="23864098"/>
                  <a:ext cx="1149890" cy="707886"/>
                </a:xfrm>
                <a:prstGeom prst="rect">
                  <a:avLst/>
                </a:prstGeom>
                <a:blipFill>
                  <a:blip r:embed="rId38"/>
                  <a:stretch>
                    <a:fillRect b="-71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69" name="文本框 1068">
            <a:extLst>
              <a:ext uri="{FF2B5EF4-FFF2-40B4-BE49-F238E27FC236}">
                <a16:creationId xmlns:a16="http://schemas.microsoft.com/office/drawing/2014/main" id="{2B2027D0-4556-0880-20EC-84B15843BFB9}"/>
              </a:ext>
            </a:extLst>
          </p:cNvPr>
          <p:cNvSpPr txBox="1"/>
          <p:nvPr/>
        </p:nvSpPr>
        <p:spPr>
          <a:xfrm>
            <a:off x="14993168" y="2255270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600" b="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071" name="文本框 1070">
            <a:extLst>
              <a:ext uri="{FF2B5EF4-FFF2-40B4-BE49-F238E27FC236}">
                <a16:creationId xmlns:a16="http://schemas.microsoft.com/office/drawing/2014/main" id="{081450B4-43A3-B816-7C9A-5029D5638F1B}"/>
              </a:ext>
            </a:extLst>
          </p:cNvPr>
          <p:cNvSpPr txBox="1"/>
          <p:nvPr/>
        </p:nvSpPr>
        <p:spPr>
          <a:xfrm>
            <a:off x="19256255" y="20657817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600" b="0" dirty="0">
                <a:solidFill>
                  <a:schemeClr val="accent3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…</a:t>
            </a:r>
          </a:p>
        </p:txBody>
      </p:sp>
      <p:grpSp>
        <p:nvGrpSpPr>
          <p:cNvPr id="1072" name="组合 1071">
            <a:extLst>
              <a:ext uri="{FF2B5EF4-FFF2-40B4-BE49-F238E27FC236}">
                <a16:creationId xmlns:a16="http://schemas.microsoft.com/office/drawing/2014/main" id="{70A077BE-B23B-AD7B-9AA4-382F92D88230}"/>
              </a:ext>
            </a:extLst>
          </p:cNvPr>
          <p:cNvGrpSpPr/>
          <p:nvPr/>
        </p:nvGrpSpPr>
        <p:grpSpPr>
          <a:xfrm>
            <a:off x="19966294" y="20629511"/>
            <a:ext cx="1194118" cy="1007397"/>
            <a:chOff x="18481661" y="23763511"/>
            <a:chExt cx="1194118" cy="1007397"/>
          </a:xfrm>
        </p:grpSpPr>
        <p:sp>
          <p:nvSpPr>
            <p:cNvPr id="1073" name="椭圆 1072">
              <a:extLst>
                <a:ext uri="{FF2B5EF4-FFF2-40B4-BE49-F238E27FC236}">
                  <a16:creationId xmlns:a16="http://schemas.microsoft.com/office/drawing/2014/main" id="{8F198421-8CF6-BBE0-E9D5-3C5CE42731AB}"/>
                </a:ext>
              </a:extLst>
            </p:cNvPr>
            <p:cNvSpPr/>
            <p:nvPr/>
          </p:nvSpPr>
          <p:spPr>
            <a:xfrm>
              <a:off x="18536853" y="23763511"/>
              <a:ext cx="991547" cy="100739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4" name="文本框 1073">
                  <a:extLst>
                    <a:ext uri="{FF2B5EF4-FFF2-40B4-BE49-F238E27FC236}">
                      <a16:creationId xmlns:a16="http://schemas.microsoft.com/office/drawing/2014/main" id="{46EE40BB-F2D1-D601-3BC0-055E36334FBD}"/>
                    </a:ext>
                  </a:extLst>
                </p:cNvPr>
                <p:cNvSpPr txBox="1"/>
                <p:nvPr/>
              </p:nvSpPr>
              <p:spPr>
                <a:xfrm>
                  <a:off x="18481661" y="23864098"/>
                  <a:ext cx="119411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altLang="zh-CN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ES" altLang="zh-CN" sz="40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es-ES" altLang="zh-CN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s-ES" altLang="zh-CN" sz="4000" b="0" i="1" smtClean="0">
                                <a:latin typeface="Cambria Math" panose="02040503050406030204" pitchFamily="18" charset="0"/>
                                <a:ea typeface="+mj-ea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74" name="文本框 1073">
                  <a:extLst>
                    <a:ext uri="{FF2B5EF4-FFF2-40B4-BE49-F238E27FC236}">
                      <a16:creationId xmlns:a16="http://schemas.microsoft.com/office/drawing/2014/main" id="{46EE40BB-F2D1-D601-3BC0-055E36334F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81661" y="23864098"/>
                  <a:ext cx="1194118" cy="707886"/>
                </a:xfrm>
                <a:prstGeom prst="rect">
                  <a:avLst/>
                </a:prstGeom>
                <a:blipFill>
                  <a:blip r:embed="rId39"/>
                  <a:stretch>
                    <a:fillRect l="-1053" b="-70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075" name="直线箭头连接符 1074">
            <a:extLst>
              <a:ext uri="{FF2B5EF4-FFF2-40B4-BE49-F238E27FC236}">
                <a16:creationId xmlns:a16="http://schemas.microsoft.com/office/drawing/2014/main" id="{59935222-8864-F189-B5FE-8836BC4A34CD}"/>
              </a:ext>
            </a:extLst>
          </p:cNvPr>
          <p:cNvCxnSpPr>
            <a:cxnSpLocks/>
          </p:cNvCxnSpPr>
          <p:nvPr/>
        </p:nvCxnSpPr>
        <p:spPr>
          <a:xfrm>
            <a:off x="21077897" y="21131006"/>
            <a:ext cx="2411338" cy="0"/>
          </a:xfrm>
          <a:prstGeom prst="straightConnector1">
            <a:avLst/>
          </a:prstGeom>
          <a:ln w="76200">
            <a:solidFill>
              <a:schemeClr val="accent3"/>
            </a:solidFill>
            <a:prstDash val="solid"/>
            <a:headEnd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76" name="文本框 1075">
                <a:extLst>
                  <a:ext uri="{FF2B5EF4-FFF2-40B4-BE49-F238E27FC236}">
                    <a16:creationId xmlns:a16="http://schemas.microsoft.com/office/drawing/2014/main" id="{931E740A-5752-83DF-D866-D7A74536DC0C}"/>
                  </a:ext>
                </a:extLst>
              </p:cNvPr>
              <p:cNvSpPr txBox="1"/>
              <p:nvPr/>
            </p:nvSpPr>
            <p:spPr>
              <a:xfrm>
                <a:off x="21077241" y="20404643"/>
                <a:ext cx="240668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3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ES" sz="3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s-E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sz="3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s-E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s-ES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1076" name="文本框 1075">
                <a:extLst>
                  <a:ext uri="{FF2B5EF4-FFF2-40B4-BE49-F238E27FC236}">
                    <a16:creationId xmlns:a16="http://schemas.microsoft.com/office/drawing/2014/main" id="{931E740A-5752-83DF-D866-D7A74536D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7241" y="20404643"/>
                <a:ext cx="2406684" cy="646331"/>
              </a:xfrm>
              <a:prstGeom prst="rect">
                <a:avLst/>
              </a:prstGeom>
              <a:blipFill>
                <a:blip r:embed="rId40"/>
                <a:stretch>
                  <a:fillRect l="-2105" r="-2632"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78" name="组合 1077">
            <a:extLst>
              <a:ext uri="{FF2B5EF4-FFF2-40B4-BE49-F238E27FC236}">
                <a16:creationId xmlns:a16="http://schemas.microsoft.com/office/drawing/2014/main" id="{B6F7C1B8-8DA5-328C-EF5C-656589FA391E}"/>
              </a:ext>
            </a:extLst>
          </p:cNvPr>
          <p:cNvGrpSpPr/>
          <p:nvPr/>
        </p:nvGrpSpPr>
        <p:grpSpPr>
          <a:xfrm>
            <a:off x="23546090" y="20635813"/>
            <a:ext cx="1194118" cy="1007397"/>
            <a:chOff x="18481661" y="23763511"/>
            <a:chExt cx="1194118" cy="1007397"/>
          </a:xfrm>
        </p:grpSpPr>
        <p:sp>
          <p:nvSpPr>
            <p:cNvPr id="1079" name="椭圆 1078">
              <a:extLst>
                <a:ext uri="{FF2B5EF4-FFF2-40B4-BE49-F238E27FC236}">
                  <a16:creationId xmlns:a16="http://schemas.microsoft.com/office/drawing/2014/main" id="{CFE04C0A-418F-B572-C2DE-3ABF6E0C4536}"/>
                </a:ext>
              </a:extLst>
            </p:cNvPr>
            <p:cNvSpPr/>
            <p:nvPr/>
          </p:nvSpPr>
          <p:spPr>
            <a:xfrm>
              <a:off x="18536853" y="23763511"/>
              <a:ext cx="991547" cy="100739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0" name="文本框 1079">
                  <a:extLst>
                    <a:ext uri="{FF2B5EF4-FFF2-40B4-BE49-F238E27FC236}">
                      <a16:creationId xmlns:a16="http://schemas.microsoft.com/office/drawing/2014/main" id="{972025BF-F0EF-8DFF-FD47-AEC43D571680}"/>
                    </a:ext>
                  </a:extLst>
                </p:cNvPr>
                <p:cNvSpPr txBox="1"/>
                <p:nvPr/>
              </p:nvSpPr>
              <p:spPr>
                <a:xfrm>
                  <a:off x="18481661" y="23864098"/>
                  <a:ext cx="119411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altLang="zh-CN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ES" altLang="zh-CN" sz="4000" b="1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a:rPr lang="es-ES" altLang="zh-CN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80" name="文本框 1079">
                  <a:extLst>
                    <a:ext uri="{FF2B5EF4-FFF2-40B4-BE49-F238E27FC236}">
                      <a16:creationId xmlns:a16="http://schemas.microsoft.com/office/drawing/2014/main" id="{972025BF-F0EF-8DFF-FD47-AEC43D5716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81661" y="23864098"/>
                  <a:ext cx="1194118" cy="707886"/>
                </a:xfrm>
                <a:prstGeom prst="rect">
                  <a:avLst/>
                </a:prstGeom>
                <a:blipFill>
                  <a:blip r:embed="rId41"/>
                  <a:stretch>
                    <a:fillRect b="-701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081" name="直线箭头连接符 1080">
            <a:extLst>
              <a:ext uri="{FF2B5EF4-FFF2-40B4-BE49-F238E27FC236}">
                <a16:creationId xmlns:a16="http://schemas.microsoft.com/office/drawing/2014/main" id="{CB20A381-432B-28D6-E184-08FD397BE1E1}"/>
              </a:ext>
            </a:extLst>
          </p:cNvPr>
          <p:cNvCxnSpPr>
            <a:cxnSpLocks/>
          </p:cNvCxnSpPr>
          <p:nvPr/>
        </p:nvCxnSpPr>
        <p:spPr>
          <a:xfrm>
            <a:off x="24648021" y="21103885"/>
            <a:ext cx="1998455" cy="20409"/>
          </a:xfrm>
          <a:prstGeom prst="straightConnector1">
            <a:avLst/>
          </a:prstGeom>
          <a:ln w="76200">
            <a:solidFill>
              <a:schemeClr val="accent3"/>
            </a:solidFill>
            <a:prstDash val="solid"/>
            <a:headEnd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2" name="文本框 1081">
            <a:extLst>
              <a:ext uri="{FF2B5EF4-FFF2-40B4-BE49-F238E27FC236}">
                <a16:creationId xmlns:a16="http://schemas.microsoft.com/office/drawing/2014/main" id="{AC96F6E8-A098-0390-8AC8-C8AA9EB380BB}"/>
              </a:ext>
            </a:extLst>
          </p:cNvPr>
          <p:cNvSpPr txBox="1"/>
          <p:nvPr/>
        </p:nvSpPr>
        <p:spPr>
          <a:xfrm>
            <a:off x="24623514" y="20444012"/>
            <a:ext cx="1962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200" b="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Activation</a:t>
            </a:r>
          </a:p>
        </p:txBody>
      </p:sp>
      <p:grpSp>
        <p:nvGrpSpPr>
          <p:cNvPr id="1083" name="组合 1082">
            <a:extLst>
              <a:ext uri="{FF2B5EF4-FFF2-40B4-BE49-F238E27FC236}">
                <a16:creationId xmlns:a16="http://schemas.microsoft.com/office/drawing/2014/main" id="{B5CE4564-E0A6-1113-E77A-354F6BBEA65B}"/>
              </a:ext>
            </a:extLst>
          </p:cNvPr>
          <p:cNvGrpSpPr/>
          <p:nvPr/>
        </p:nvGrpSpPr>
        <p:grpSpPr>
          <a:xfrm>
            <a:off x="26825123" y="20657817"/>
            <a:ext cx="1194118" cy="1007397"/>
            <a:chOff x="18434700" y="23763511"/>
            <a:chExt cx="1194118" cy="1007397"/>
          </a:xfrm>
        </p:grpSpPr>
        <p:sp>
          <p:nvSpPr>
            <p:cNvPr id="1084" name="椭圆 1083">
              <a:extLst>
                <a:ext uri="{FF2B5EF4-FFF2-40B4-BE49-F238E27FC236}">
                  <a16:creationId xmlns:a16="http://schemas.microsoft.com/office/drawing/2014/main" id="{749B97D3-8ADB-3C1A-1C82-B6AC2B1636EB}"/>
                </a:ext>
              </a:extLst>
            </p:cNvPr>
            <p:cNvSpPr/>
            <p:nvPr/>
          </p:nvSpPr>
          <p:spPr>
            <a:xfrm>
              <a:off x="18536853" y="23763511"/>
              <a:ext cx="991547" cy="100739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5" name="文本框 1084">
                  <a:extLst>
                    <a:ext uri="{FF2B5EF4-FFF2-40B4-BE49-F238E27FC236}">
                      <a16:creationId xmlns:a16="http://schemas.microsoft.com/office/drawing/2014/main" id="{301DD6CB-588C-DFC1-F1D9-D4D0D5BEF77C}"/>
                    </a:ext>
                  </a:extLst>
                </p:cNvPr>
                <p:cNvSpPr txBox="1"/>
                <p:nvPr/>
              </p:nvSpPr>
              <p:spPr>
                <a:xfrm>
                  <a:off x="18434700" y="23900638"/>
                  <a:ext cx="119411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altLang="zh-CN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85" name="文本框 1084">
                  <a:extLst>
                    <a:ext uri="{FF2B5EF4-FFF2-40B4-BE49-F238E27FC236}">
                      <a16:creationId xmlns:a16="http://schemas.microsoft.com/office/drawing/2014/main" id="{301DD6CB-588C-DFC1-F1D9-D4D0D5BEF7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4700" y="23900638"/>
                  <a:ext cx="1194118" cy="707886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86" name="组合 1085">
            <a:extLst>
              <a:ext uri="{FF2B5EF4-FFF2-40B4-BE49-F238E27FC236}">
                <a16:creationId xmlns:a16="http://schemas.microsoft.com/office/drawing/2014/main" id="{485F6D4D-86C4-DFBC-44B9-EBB9BC15A291}"/>
              </a:ext>
            </a:extLst>
          </p:cNvPr>
          <p:cNvGrpSpPr/>
          <p:nvPr/>
        </p:nvGrpSpPr>
        <p:grpSpPr>
          <a:xfrm>
            <a:off x="28756096" y="20672706"/>
            <a:ext cx="1194118" cy="1007397"/>
            <a:chOff x="18434700" y="23763511"/>
            <a:chExt cx="1194118" cy="1007397"/>
          </a:xfrm>
        </p:grpSpPr>
        <p:sp>
          <p:nvSpPr>
            <p:cNvPr id="1087" name="椭圆 1086">
              <a:extLst>
                <a:ext uri="{FF2B5EF4-FFF2-40B4-BE49-F238E27FC236}">
                  <a16:creationId xmlns:a16="http://schemas.microsoft.com/office/drawing/2014/main" id="{05D17389-ADCF-79FE-C97D-3D1358B73DE0}"/>
                </a:ext>
              </a:extLst>
            </p:cNvPr>
            <p:cNvSpPr/>
            <p:nvPr/>
          </p:nvSpPr>
          <p:spPr>
            <a:xfrm>
              <a:off x="18536853" y="23763511"/>
              <a:ext cx="991547" cy="100739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8" name="文本框 1087">
                  <a:extLst>
                    <a:ext uri="{FF2B5EF4-FFF2-40B4-BE49-F238E27FC236}">
                      <a16:creationId xmlns:a16="http://schemas.microsoft.com/office/drawing/2014/main" id="{8D1DAE12-517C-CEEF-7FD2-F1407C352C21}"/>
                    </a:ext>
                  </a:extLst>
                </p:cNvPr>
                <p:cNvSpPr txBox="1"/>
                <p:nvPr/>
              </p:nvSpPr>
              <p:spPr>
                <a:xfrm>
                  <a:off x="18434700" y="23900638"/>
                  <a:ext cx="119411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s-ES" altLang="zh-CN" sz="40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1088" name="文本框 1087">
                  <a:extLst>
                    <a:ext uri="{FF2B5EF4-FFF2-40B4-BE49-F238E27FC236}">
                      <a16:creationId xmlns:a16="http://schemas.microsoft.com/office/drawing/2014/main" id="{8D1DAE12-517C-CEEF-7FD2-F1407C352C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4700" y="23900638"/>
                  <a:ext cx="1194118" cy="707886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089" name="直线连接符 1088">
            <a:extLst>
              <a:ext uri="{FF2B5EF4-FFF2-40B4-BE49-F238E27FC236}">
                <a16:creationId xmlns:a16="http://schemas.microsoft.com/office/drawing/2014/main" id="{3B630150-F83E-4D6B-537A-BB83977F26F0}"/>
              </a:ext>
            </a:extLst>
          </p:cNvPr>
          <p:cNvCxnSpPr>
            <a:cxnSpLocks/>
          </p:cNvCxnSpPr>
          <p:nvPr/>
        </p:nvCxnSpPr>
        <p:spPr>
          <a:xfrm flipH="1">
            <a:off x="28066024" y="20635813"/>
            <a:ext cx="692469" cy="103397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6" name="直线箭头连接符 1095">
            <a:extLst>
              <a:ext uri="{FF2B5EF4-FFF2-40B4-BE49-F238E27FC236}">
                <a16:creationId xmlns:a16="http://schemas.microsoft.com/office/drawing/2014/main" id="{A813A96F-4287-ED4D-7AB3-3119A6DD5869}"/>
              </a:ext>
            </a:extLst>
          </p:cNvPr>
          <p:cNvCxnSpPr>
            <a:cxnSpLocks/>
          </p:cNvCxnSpPr>
          <p:nvPr/>
        </p:nvCxnSpPr>
        <p:spPr>
          <a:xfrm flipV="1">
            <a:off x="22598016" y="21253812"/>
            <a:ext cx="0" cy="1640377"/>
          </a:xfrm>
          <a:prstGeom prst="straightConnector1">
            <a:avLst/>
          </a:prstGeom>
          <a:ln w="76200">
            <a:solidFill>
              <a:schemeClr val="accent3"/>
            </a:solidFill>
            <a:prstDash val="solid"/>
            <a:headEnd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1" name="文本框 14">
                <a:extLst>
                  <a:ext uri="{FF2B5EF4-FFF2-40B4-BE49-F238E27FC236}">
                    <a16:creationId xmlns:a16="http://schemas.microsoft.com/office/drawing/2014/main" id="{AA9CA416-3229-1D16-8255-23CD41EA0672}"/>
                  </a:ext>
                </a:extLst>
              </p:cNvPr>
              <p:cNvSpPr txBox="1"/>
              <p:nvPr/>
            </p:nvSpPr>
            <p:spPr>
              <a:xfrm>
                <a:off x="26649866" y="21947293"/>
                <a:ext cx="15972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𝑝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𝛼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|</m:t>
                      </m:r>
                      <m:r>
                        <m:rPr>
                          <m:nor/>
                        </m:rPr>
                        <a:rPr lang="es-ES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x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01" name="文本框 14">
                <a:extLst>
                  <a:ext uri="{FF2B5EF4-FFF2-40B4-BE49-F238E27FC236}">
                    <a16:creationId xmlns:a16="http://schemas.microsoft.com/office/drawing/2014/main" id="{AA9CA416-3229-1D16-8255-23CD41EA0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9866" y="21947293"/>
                <a:ext cx="1597296" cy="646331"/>
              </a:xfrm>
              <a:prstGeom prst="rect">
                <a:avLst/>
              </a:prstGeom>
              <a:blipFill>
                <a:blip r:embed="rId44"/>
                <a:stretch>
                  <a:fillRect l="-787" r="-3937" b="-235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2" name="文本框 16">
                <a:extLst>
                  <a:ext uri="{FF2B5EF4-FFF2-40B4-BE49-F238E27FC236}">
                    <a16:creationId xmlns:a16="http://schemas.microsoft.com/office/drawing/2014/main" id="{65B2BA01-7D83-C939-A3EB-EECF386B9F34}"/>
                  </a:ext>
                </a:extLst>
              </p:cNvPr>
              <p:cNvSpPr txBox="1"/>
              <p:nvPr/>
            </p:nvSpPr>
            <p:spPr>
              <a:xfrm>
                <a:off x="28327248" y="21947293"/>
                <a:ext cx="198432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𝑝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s-ES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c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|</m:t>
                      </m:r>
                      <m:r>
                        <m:rPr>
                          <m:nor/>
                        </m:rPr>
                        <a:rPr lang="es-ES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s-ES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s-ES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d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02" name="文本框 16">
                <a:extLst>
                  <a:ext uri="{FF2B5EF4-FFF2-40B4-BE49-F238E27FC236}">
                    <a16:creationId xmlns:a16="http://schemas.microsoft.com/office/drawing/2014/main" id="{65B2BA01-7D83-C939-A3EB-EECF386B9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7248" y="21947293"/>
                <a:ext cx="1984325" cy="646331"/>
              </a:xfrm>
              <a:prstGeom prst="rect">
                <a:avLst/>
              </a:prstGeom>
              <a:blipFill>
                <a:blip r:embed="rId45"/>
                <a:stretch>
                  <a:fillRect r="-2548" b="-254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04" name="组合 1103">
            <a:extLst>
              <a:ext uri="{FF2B5EF4-FFF2-40B4-BE49-F238E27FC236}">
                <a16:creationId xmlns:a16="http://schemas.microsoft.com/office/drawing/2014/main" id="{098498F7-A412-1E9D-E4F6-D7AD2230EE54}"/>
              </a:ext>
            </a:extLst>
          </p:cNvPr>
          <p:cNvGrpSpPr/>
          <p:nvPr/>
        </p:nvGrpSpPr>
        <p:grpSpPr>
          <a:xfrm>
            <a:off x="4139115" y="26341413"/>
            <a:ext cx="2853263" cy="2242457"/>
            <a:chOff x="7318270" y="20913165"/>
            <a:chExt cx="2853263" cy="2242457"/>
          </a:xfrm>
        </p:grpSpPr>
        <p:cxnSp>
          <p:nvCxnSpPr>
            <p:cNvPr id="1105" name="直线箭头连接符 1104">
              <a:extLst>
                <a:ext uri="{FF2B5EF4-FFF2-40B4-BE49-F238E27FC236}">
                  <a16:creationId xmlns:a16="http://schemas.microsoft.com/office/drawing/2014/main" id="{5DB377DF-23A6-97B1-ED2B-C45A17CFBAB9}"/>
                </a:ext>
              </a:extLst>
            </p:cNvPr>
            <p:cNvCxnSpPr/>
            <p:nvPr/>
          </p:nvCxnSpPr>
          <p:spPr>
            <a:xfrm>
              <a:off x="7318270" y="23155622"/>
              <a:ext cx="285326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6" name="直线箭头连接符 1105">
              <a:extLst>
                <a:ext uri="{FF2B5EF4-FFF2-40B4-BE49-F238E27FC236}">
                  <a16:creationId xmlns:a16="http://schemas.microsoft.com/office/drawing/2014/main" id="{D8D06ECD-9155-0DA8-C351-B16C5CCB6D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8270" y="20913165"/>
              <a:ext cx="0" cy="22424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7" name="组合 1106">
            <a:extLst>
              <a:ext uri="{FF2B5EF4-FFF2-40B4-BE49-F238E27FC236}">
                <a16:creationId xmlns:a16="http://schemas.microsoft.com/office/drawing/2014/main" id="{861FC849-B647-5B0C-2183-302623FECB59}"/>
              </a:ext>
            </a:extLst>
          </p:cNvPr>
          <p:cNvGrpSpPr/>
          <p:nvPr/>
        </p:nvGrpSpPr>
        <p:grpSpPr>
          <a:xfrm>
            <a:off x="960320" y="26315564"/>
            <a:ext cx="2853263" cy="2242457"/>
            <a:chOff x="7318270" y="20913165"/>
            <a:chExt cx="2853263" cy="2242457"/>
          </a:xfrm>
        </p:grpSpPr>
        <p:cxnSp>
          <p:nvCxnSpPr>
            <p:cNvPr id="1108" name="直线箭头连接符 1107">
              <a:extLst>
                <a:ext uri="{FF2B5EF4-FFF2-40B4-BE49-F238E27FC236}">
                  <a16:creationId xmlns:a16="http://schemas.microsoft.com/office/drawing/2014/main" id="{623AA724-FDD0-15A9-9938-CFE1853D6251}"/>
                </a:ext>
              </a:extLst>
            </p:cNvPr>
            <p:cNvCxnSpPr/>
            <p:nvPr/>
          </p:nvCxnSpPr>
          <p:spPr>
            <a:xfrm>
              <a:off x="7318270" y="23155622"/>
              <a:ext cx="285326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9" name="直线箭头连接符 1108">
              <a:extLst>
                <a:ext uri="{FF2B5EF4-FFF2-40B4-BE49-F238E27FC236}">
                  <a16:creationId xmlns:a16="http://schemas.microsoft.com/office/drawing/2014/main" id="{BD343EE2-1957-24E6-0118-9D2765E3B3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8270" y="20913165"/>
              <a:ext cx="0" cy="22424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0" name="文本框 1109">
            <a:extLst>
              <a:ext uri="{FF2B5EF4-FFF2-40B4-BE49-F238E27FC236}">
                <a16:creationId xmlns:a16="http://schemas.microsoft.com/office/drawing/2014/main" id="{44B28063-7441-2EE1-2D2A-F61AAD5C8FF8}"/>
              </a:ext>
            </a:extLst>
          </p:cNvPr>
          <p:cNvSpPr txBox="1"/>
          <p:nvPr/>
        </p:nvSpPr>
        <p:spPr>
          <a:xfrm>
            <a:off x="14179570" y="23487554"/>
            <a:ext cx="8459175" cy="76944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b="0">
                <a:solidFill>
                  <a:schemeClr val="bg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Variational Bayesian optimization</a:t>
            </a:r>
          </a:p>
        </p:txBody>
      </p:sp>
      <p:sp>
        <p:nvSpPr>
          <p:cNvPr id="1113" name="文本框 1112">
            <a:extLst>
              <a:ext uri="{FF2B5EF4-FFF2-40B4-BE49-F238E27FC236}">
                <a16:creationId xmlns:a16="http://schemas.microsoft.com/office/drawing/2014/main" id="{40889F0F-E26D-BCFA-4AF9-079757ECA0F3}"/>
              </a:ext>
            </a:extLst>
          </p:cNvPr>
          <p:cNvSpPr txBox="1"/>
          <p:nvPr/>
        </p:nvSpPr>
        <p:spPr>
          <a:xfrm>
            <a:off x="21561449" y="26458344"/>
            <a:ext cx="39958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log-likelihood (NLL)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4" name="文本框 1113">
            <a:extLst>
              <a:ext uri="{FF2B5EF4-FFF2-40B4-BE49-F238E27FC236}">
                <a16:creationId xmlns:a16="http://schemas.microsoft.com/office/drawing/2014/main" id="{1194351C-A021-FB5C-E101-04F21C8B2D8D}"/>
              </a:ext>
            </a:extLst>
          </p:cNvPr>
          <p:cNvSpPr txBox="1"/>
          <p:nvPr/>
        </p:nvSpPr>
        <p:spPr>
          <a:xfrm>
            <a:off x="26174153" y="26455550"/>
            <a:ext cx="3382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Entropy term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5" name="左大括号 1114">
            <a:extLst>
              <a:ext uri="{FF2B5EF4-FFF2-40B4-BE49-F238E27FC236}">
                <a16:creationId xmlns:a16="http://schemas.microsoft.com/office/drawing/2014/main" id="{7070E7D1-F955-586E-DD71-A4C74285E584}"/>
              </a:ext>
            </a:extLst>
          </p:cNvPr>
          <p:cNvSpPr/>
          <p:nvPr/>
        </p:nvSpPr>
        <p:spPr>
          <a:xfrm rot="16200000">
            <a:off x="23315127" y="24381322"/>
            <a:ext cx="461956" cy="3751594"/>
          </a:xfrm>
          <a:prstGeom prst="leftBrace">
            <a:avLst>
              <a:gd name="adj1" fmla="val 30920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6" name="左大括号 1115">
            <a:extLst>
              <a:ext uri="{FF2B5EF4-FFF2-40B4-BE49-F238E27FC236}">
                <a16:creationId xmlns:a16="http://schemas.microsoft.com/office/drawing/2014/main" id="{32580F3E-3400-327A-5B25-DE5CDA485D06}"/>
              </a:ext>
            </a:extLst>
          </p:cNvPr>
          <p:cNvSpPr/>
          <p:nvPr/>
        </p:nvSpPr>
        <p:spPr>
          <a:xfrm rot="16200000">
            <a:off x="27634473" y="24484467"/>
            <a:ext cx="461956" cy="3555684"/>
          </a:xfrm>
          <a:prstGeom prst="leftBrace">
            <a:avLst>
              <a:gd name="adj1" fmla="val 30920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7" name="同侧圆角矩形 1116">
            <a:extLst>
              <a:ext uri="{FF2B5EF4-FFF2-40B4-BE49-F238E27FC236}">
                <a16:creationId xmlns:a16="http://schemas.microsoft.com/office/drawing/2014/main" id="{EC58A157-48B8-82CD-7A61-BADEA4EFC61E}"/>
              </a:ext>
            </a:extLst>
          </p:cNvPr>
          <p:cNvSpPr/>
          <p:nvPr/>
        </p:nvSpPr>
        <p:spPr>
          <a:xfrm rot="10800000">
            <a:off x="30429473" y="5541108"/>
            <a:ext cx="12140087" cy="24516268"/>
          </a:xfrm>
          <a:prstGeom prst="round2SameRect">
            <a:avLst>
              <a:gd name="adj1" fmla="val 3268"/>
              <a:gd name="adj2" fmla="val 0"/>
            </a:avLst>
          </a:prstGeom>
          <a:noFill/>
          <a:ln cap="rnd">
            <a:solidFill>
              <a:schemeClr val="bg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18" name="文本框 1117">
            <a:extLst>
              <a:ext uri="{FF2B5EF4-FFF2-40B4-BE49-F238E27FC236}">
                <a16:creationId xmlns:a16="http://schemas.microsoft.com/office/drawing/2014/main" id="{DD954129-307E-E592-0516-26B00EF373B0}"/>
              </a:ext>
            </a:extLst>
          </p:cNvPr>
          <p:cNvSpPr txBox="1"/>
          <p:nvPr/>
        </p:nvSpPr>
        <p:spPr>
          <a:xfrm>
            <a:off x="30618507" y="5790189"/>
            <a:ext cx="1672253" cy="646331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3600" b="0" dirty="0">
                <a:solidFill>
                  <a:schemeClr val="bg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Metrics</a:t>
            </a:r>
          </a:p>
        </p:txBody>
      </p:sp>
      <p:pic>
        <p:nvPicPr>
          <p:cNvPr id="1120" name="图片 1119">
            <a:extLst>
              <a:ext uri="{FF2B5EF4-FFF2-40B4-BE49-F238E27FC236}">
                <a16:creationId xmlns:a16="http://schemas.microsoft.com/office/drawing/2014/main" id="{AA92A490-9CCF-5A23-D4F2-F146CE0B626B}"/>
              </a:ext>
            </a:extLst>
          </p:cNvPr>
          <p:cNvPicPr>
            <a:picLocks noChangeAspect="1"/>
          </p:cNvPicPr>
          <p:nvPr/>
        </p:nvPicPr>
        <p:blipFill rotWithShape="1">
          <a:blip r:embed="rId46"/>
          <a:srcRect l="3305"/>
          <a:stretch/>
        </p:blipFill>
        <p:spPr>
          <a:xfrm>
            <a:off x="31262552" y="11797887"/>
            <a:ext cx="11153039" cy="7839357"/>
          </a:xfrm>
          <a:prstGeom prst="rect">
            <a:avLst/>
          </a:prstGeom>
        </p:spPr>
      </p:pic>
      <p:sp>
        <p:nvSpPr>
          <p:cNvPr id="1128" name="文本框 1127">
            <a:extLst>
              <a:ext uri="{FF2B5EF4-FFF2-40B4-BE49-F238E27FC236}">
                <a16:creationId xmlns:a16="http://schemas.microsoft.com/office/drawing/2014/main" id="{AEC276D6-D98E-AF04-7DF2-7E49C99EAFC6}"/>
              </a:ext>
            </a:extLst>
          </p:cNvPr>
          <p:cNvSpPr txBox="1"/>
          <p:nvPr/>
        </p:nvSpPr>
        <p:spPr>
          <a:xfrm>
            <a:off x="30618507" y="7536973"/>
            <a:ext cx="8699818" cy="646331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Uncertainty estimation on RGB and depth</a:t>
            </a:r>
            <a:endParaRPr lang="en-GB" sz="3600" b="0" dirty="0">
              <a:solidFill>
                <a:schemeClr val="bg1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1" name="文本框 1130">
                <a:extLst>
                  <a:ext uri="{FF2B5EF4-FFF2-40B4-BE49-F238E27FC236}">
                    <a16:creationId xmlns:a16="http://schemas.microsoft.com/office/drawing/2014/main" id="{DF2C000D-5549-5000-2048-741BAB02656E}"/>
                  </a:ext>
                </a:extLst>
              </p:cNvPr>
              <p:cNvSpPr txBox="1"/>
              <p:nvPr/>
            </p:nvSpPr>
            <p:spPr>
              <a:xfrm>
                <a:off x="32462781" y="5701255"/>
                <a:ext cx="8856328" cy="1655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25000"/>
                  </a:lnSpc>
                </a:pPr>
                <a:r>
                  <a:rPr lang="en-GB" sz="2800" b="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NLL: negative log-likelihood</a:t>
                </a:r>
              </a:p>
              <a:p>
                <a:pPr>
                  <a:lnSpc>
                    <a:spcPct val="12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altLang="zh-CN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altLang="zh-CN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𝛿</m:t>
                        </m:r>
                      </m:e>
                      <m:sub>
                        <m:r>
                          <a:rPr lang="es-ES" altLang="zh-CN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sz="28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𝛿</m:t>
                    </m:r>
                  </m:oMath>
                </a14:m>
                <a:r>
                  <a:rPr lang="el-GR" sz="28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-</a:t>
                </a:r>
                <a:r>
                  <a:rPr lang="en-GB" sz="28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threshold method to assess the </a:t>
                </a:r>
                <a:r>
                  <a:rPr lang="en-GB" altLang="zh-CN" sz="28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depth </a:t>
                </a:r>
                <a:r>
                  <a:rPr lang="en-GB" sz="28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quality</a:t>
                </a:r>
              </a:p>
              <a:p>
                <a:pPr>
                  <a:lnSpc>
                    <a:spcPct val="125000"/>
                  </a:lnSpc>
                </a:pPr>
                <a:r>
                  <a:rPr lang="en-GB" sz="28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AUSE: uncertainty evaluation by </a:t>
                </a:r>
                <a:r>
                  <a:rPr lang="en-GB" sz="2800" dirty="0" err="1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sparsification</a:t>
                </a:r>
                <a:r>
                  <a:rPr lang="en-GB" sz="28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curves </a:t>
                </a:r>
                <a:endParaRPr lang="en-GB" sz="2800" b="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31" name="文本框 1130">
                <a:extLst>
                  <a:ext uri="{FF2B5EF4-FFF2-40B4-BE49-F238E27FC236}">
                    <a16:creationId xmlns:a16="http://schemas.microsoft.com/office/drawing/2014/main" id="{DF2C000D-5549-5000-2048-741BAB026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62781" y="5701255"/>
                <a:ext cx="8856328" cy="1655197"/>
              </a:xfrm>
              <a:prstGeom prst="rect">
                <a:avLst/>
              </a:prstGeom>
              <a:blipFill>
                <a:blip r:embed="rId47"/>
                <a:stretch>
                  <a:fillRect l="-1576"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33" name="图片 1132">
            <a:extLst>
              <a:ext uri="{FF2B5EF4-FFF2-40B4-BE49-F238E27FC236}">
                <a16:creationId xmlns:a16="http://schemas.microsoft.com/office/drawing/2014/main" id="{7896DF49-BD92-5435-F7BF-4C92E0171F75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30618507" y="8166935"/>
            <a:ext cx="11811022" cy="3463336"/>
          </a:xfrm>
          <a:prstGeom prst="rect">
            <a:avLst/>
          </a:prstGeom>
        </p:spPr>
      </p:pic>
      <p:sp>
        <p:nvSpPr>
          <p:cNvPr id="1134" name="文本框 1133">
            <a:extLst>
              <a:ext uri="{FF2B5EF4-FFF2-40B4-BE49-F238E27FC236}">
                <a16:creationId xmlns:a16="http://schemas.microsoft.com/office/drawing/2014/main" id="{A98F4504-21E3-6235-38AC-D4272001C233}"/>
              </a:ext>
            </a:extLst>
          </p:cNvPr>
          <p:cNvSpPr txBox="1"/>
          <p:nvPr/>
        </p:nvSpPr>
        <p:spPr>
          <a:xfrm>
            <a:off x="30507478" y="18781703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Unc</a:t>
            </a:r>
            <a:r>
              <a:rPr lang="en-GB" sz="2000" b="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35" name="文本框 1134">
            <a:extLst>
              <a:ext uri="{FF2B5EF4-FFF2-40B4-BE49-F238E27FC236}">
                <a16:creationId xmlns:a16="http://schemas.microsoft.com/office/drawing/2014/main" id="{E142F617-0046-4488-E667-5217A7B91504}"/>
              </a:ext>
            </a:extLst>
          </p:cNvPr>
          <p:cNvSpPr txBox="1"/>
          <p:nvPr/>
        </p:nvSpPr>
        <p:spPr>
          <a:xfrm>
            <a:off x="30509911" y="13632131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Pred. </a:t>
            </a:r>
          </a:p>
          <a:p>
            <a:r>
              <a:rPr lang="en-GB" b="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Error</a:t>
            </a:r>
          </a:p>
        </p:txBody>
      </p:sp>
      <p:sp>
        <p:nvSpPr>
          <p:cNvPr id="1136" name="文本框 1135">
            <a:extLst>
              <a:ext uri="{FF2B5EF4-FFF2-40B4-BE49-F238E27FC236}">
                <a16:creationId xmlns:a16="http://schemas.microsoft.com/office/drawing/2014/main" id="{76263292-C32A-6995-30CA-62A0820FEAD0}"/>
              </a:ext>
            </a:extLst>
          </p:cNvPr>
          <p:cNvSpPr txBox="1"/>
          <p:nvPr/>
        </p:nvSpPr>
        <p:spPr>
          <a:xfrm>
            <a:off x="30507478" y="16221404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Depth </a:t>
            </a:r>
          </a:p>
          <a:p>
            <a:pPr algn="l"/>
            <a:r>
              <a:rPr lang="en-GB" b="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Pred.</a:t>
            </a:r>
          </a:p>
        </p:txBody>
      </p:sp>
      <p:sp>
        <p:nvSpPr>
          <p:cNvPr id="1137" name="文本框 1136">
            <a:extLst>
              <a:ext uri="{FF2B5EF4-FFF2-40B4-BE49-F238E27FC236}">
                <a16:creationId xmlns:a16="http://schemas.microsoft.com/office/drawing/2014/main" id="{18B787C6-0786-1622-F799-24D86D79B2F2}"/>
              </a:ext>
            </a:extLst>
          </p:cNvPr>
          <p:cNvSpPr txBox="1"/>
          <p:nvPr/>
        </p:nvSpPr>
        <p:spPr>
          <a:xfrm>
            <a:off x="30510941" y="12471911"/>
            <a:ext cx="74892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b="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RGB </a:t>
            </a:r>
          </a:p>
          <a:p>
            <a:pPr algn="ctr"/>
            <a:r>
              <a:rPr lang="en-GB" b="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Pred.</a:t>
            </a:r>
          </a:p>
        </p:txBody>
      </p:sp>
      <p:sp>
        <p:nvSpPr>
          <p:cNvPr id="1138" name="文本框 1137">
            <a:extLst>
              <a:ext uri="{FF2B5EF4-FFF2-40B4-BE49-F238E27FC236}">
                <a16:creationId xmlns:a16="http://schemas.microsoft.com/office/drawing/2014/main" id="{38F210E9-59BE-0E56-0ECD-03524C728979}"/>
              </a:ext>
            </a:extLst>
          </p:cNvPr>
          <p:cNvSpPr txBox="1"/>
          <p:nvPr/>
        </p:nvSpPr>
        <p:spPr>
          <a:xfrm>
            <a:off x="30510038" y="14976324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Unc</a:t>
            </a:r>
            <a:r>
              <a:rPr lang="en-GB" sz="2000" b="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39" name="文本框 1138">
            <a:extLst>
              <a:ext uri="{FF2B5EF4-FFF2-40B4-BE49-F238E27FC236}">
                <a16:creationId xmlns:a16="http://schemas.microsoft.com/office/drawing/2014/main" id="{FC888368-A5D1-6489-CCA0-CC359106A3BB}"/>
              </a:ext>
            </a:extLst>
          </p:cNvPr>
          <p:cNvSpPr txBox="1"/>
          <p:nvPr/>
        </p:nvSpPr>
        <p:spPr>
          <a:xfrm>
            <a:off x="30507478" y="17431563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Pred. </a:t>
            </a:r>
          </a:p>
          <a:p>
            <a:r>
              <a:rPr lang="en-GB" b="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Error</a:t>
            </a:r>
          </a:p>
        </p:txBody>
      </p:sp>
      <p:sp>
        <p:nvSpPr>
          <p:cNvPr id="1140" name="文本框 1139">
            <a:extLst>
              <a:ext uri="{FF2B5EF4-FFF2-40B4-BE49-F238E27FC236}">
                <a16:creationId xmlns:a16="http://schemas.microsoft.com/office/drawing/2014/main" id="{1AA0530A-8505-ACF8-2FF2-67917F024C27}"/>
              </a:ext>
            </a:extLst>
          </p:cNvPr>
          <p:cNvSpPr txBox="1"/>
          <p:nvPr/>
        </p:nvSpPr>
        <p:spPr>
          <a:xfrm>
            <a:off x="30617806" y="21355919"/>
            <a:ext cx="3912161" cy="646331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3600" b="0" dirty="0">
                <a:solidFill>
                  <a:schemeClr val="bg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Time performance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2" name="文本框 16">
                <a:extLst>
                  <a:ext uri="{FF2B5EF4-FFF2-40B4-BE49-F238E27FC236}">
                    <a16:creationId xmlns:a16="http://schemas.microsoft.com/office/drawing/2014/main" id="{186E05DD-8268-A6BB-D52A-445C1EFC41BE}"/>
                  </a:ext>
                </a:extLst>
              </p:cNvPr>
              <p:cNvSpPr txBox="1"/>
              <p:nvPr/>
            </p:nvSpPr>
            <p:spPr>
              <a:xfrm>
                <a:off x="25680803" y="10329974"/>
                <a:ext cx="149547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s-E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𝑞</m:t>
                          </m:r>
                        </m:e>
                        <m:sub>
                          <m:r>
                            <a:rPr lang="es-E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sub>
                      </m:sSub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ℱ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42" name="文本框 16">
                <a:extLst>
                  <a:ext uri="{FF2B5EF4-FFF2-40B4-BE49-F238E27FC236}">
                    <a16:creationId xmlns:a16="http://schemas.microsoft.com/office/drawing/2014/main" id="{186E05DD-8268-A6BB-D52A-445C1EFC4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0803" y="10329974"/>
                <a:ext cx="1495474" cy="646331"/>
              </a:xfrm>
              <a:prstGeom prst="rect">
                <a:avLst/>
              </a:prstGeom>
              <a:blipFill>
                <a:blip r:embed="rId49"/>
                <a:stretch>
                  <a:fillRect l="-847" r="-4237"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3" name="文本框 1142">
                <a:extLst>
                  <a:ext uri="{FF2B5EF4-FFF2-40B4-BE49-F238E27FC236}">
                    <a16:creationId xmlns:a16="http://schemas.microsoft.com/office/drawing/2014/main" id="{18F7C03B-43C0-25E0-1A26-991370485ACD}"/>
                  </a:ext>
                </a:extLst>
              </p:cNvPr>
              <p:cNvSpPr txBox="1"/>
              <p:nvPr/>
            </p:nvSpPr>
            <p:spPr>
              <a:xfrm>
                <a:off x="24610637" y="9391018"/>
                <a:ext cx="50613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600" b="0" i="0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s-ES" sz="3600" b="0" i="0" smtClean="0"/>
                        <m:t>density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E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s-ES" sz="36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s-ES" sz="3600" b="0" i="0" smtClean="0"/>
                        <m:t>radiance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1143" name="文本框 1142">
                <a:extLst>
                  <a:ext uri="{FF2B5EF4-FFF2-40B4-BE49-F238E27FC236}">
                    <a16:creationId xmlns:a16="http://schemas.microsoft.com/office/drawing/2014/main" id="{18F7C03B-43C0-25E0-1A26-991370485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0637" y="9391018"/>
                <a:ext cx="5061311" cy="646331"/>
              </a:xfrm>
              <a:prstGeom prst="rect">
                <a:avLst/>
              </a:prstGeom>
              <a:blipFill>
                <a:blip r:embed="rId51"/>
                <a:stretch>
                  <a:fillRect l="-1250" r="-10750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图片 37">
            <a:extLst>
              <a:ext uri="{FF2B5EF4-FFF2-40B4-BE49-F238E27FC236}">
                <a16:creationId xmlns:a16="http://schemas.microsoft.com/office/drawing/2014/main" id="{DD8CB6E7-5380-5F6C-004E-F67EC5DE192E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547500" y="15007559"/>
            <a:ext cx="12662462" cy="3118567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18E8E870-F533-9534-7317-50881F0B4598}"/>
              </a:ext>
            </a:extLst>
          </p:cNvPr>
          <p:cNvSpPr txBox="1"/>
          <p:nvPr/>
        </p:nvSpPr>
        <p:spPr>
          <a:xfrm>
            <a:off x="486955" y="13937202"/>
            <a:ext cx="10923450" cy="849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6600" b="1">
                <a:solidFill>
                  <a:srgbClr val="990000"/>
                </a:solidFill>
              </a:defRPr>
            </a:lvl1pPr>
          </a:lstStyle>
          <a:p>
            <a:r>
              <a:rPr lang="en-US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General Uncertainty Method</a:t>
            </a:r>
          </a:p>
        </p:txBody>
      </p:sp>
      <p:sp>
        <p:nvSpPr>
          <p:cNvPr id="42" name="CuadroTexto 4">
            <a:extLst>
              <a:ext uri="{FF2B5EF4-FFF2-40B4-BE49-F238E27FC236}">
                <a16:creationId xmlns:a16="http://schemas.microsoft.com/office/drawing/2014/main" id="{3F0ECA91-C945-E60D-CF03-5CE101DDAA33}"/>
              </a:ext>
            </a:extLst>
          </p:cNvPr>
          <p:cNvSpPr txBox="1"/>
          <p:nvPr/>
        </p:nvSpPr>
        <p:spPr>
          <a:xfrm>
            <a:off x="557189" y="18171873"/>
            <a:ext cx="13275629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41" indent="-57154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General uncertainty methods are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computationally expensive</a:t>
            </a:r>
          </a:p>
          <a:p>
            <a:pPr marL="571541" indent="-57154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Ours </a:t>
            </a:r>
            <a:r>
              <a:rPr lang="en-US" altLang="zh-CN" sz="3200" noProof="0" dirty="0">
                <a:latin typeface="Arial" panose="020B0604020202020204" pitchFamily="34" charset="0"/>
                <a:cs typeface="Arial" panose="020B0604020202020204" pitchFamily="34" charset="0"/>
              </a:rPr>
              <a:t>model an </a:t>
            </a:r>
            <a:r>
              <a:rPr lang="en-US" altLang="zh-CN" sz="3200" b="1" noProof="0" dirty="0">
                <a:latin typeface="Arial" panose="020B0604020202020204" pitchFamily="34" charset="0"/>
                <a:cs typeface="Arial" panose="020B0604020202020204" pitchFamily="34" charset="0"/>
              </a:rPr>
              <a:t>explicit</a:t>
            </a:r>
            <a:r>
              <a:rPr lang="en-US" altLang="zh-CN" sz="3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noProof="0" dirty="0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en-US" altLang="zh-CN" sz="3200" noProof="0" dirty="0">
                <a:latin typeface="Arial" panose="020B0604020202020204" pitchFamily="34" charset="0"/>
                <a:cs typeface="Arial" panose="020B0604020202020204" pitchFamily="34" charset="0"/>
              </a:rPr>
              <a:t> over all possible radiance fields 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CuadroTexto 4">
            <a:extLst>
              <a:ext uri="{FF2B5EF4-FFF2-40B4-BE49-F238E27FC236}">
                <a16:creationId xmlns:a16="http://schemas.microsoft.com/office/drawing/2014/main" id="{125545A8-0CE7-F145-FE73-65143AE406CE}"/>
              </a:ext>
            </a:extLst>
          </p:cNvPr>
          <p:cNvSpPr txBox="1"/>
          <p:nvPr/>
        </p:nvSpPr>
        <p:spPr>
          <a:xfrm>
            <a:off x="287875" y="28888281"/>
            <a:ext cx="1385659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41" indent="-57154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We introduce 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stochasticity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</a:rPr>
              <a:t>NeRF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for explicitly modelling uncertainty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EF3C1620-80FF-4370-69ED-2F52BDA25BB1}"/>
                  </a:ext>
                </a:extLst>
              </p:cNvPr>
              <p:cNvSpPr txBox="1"/>
              <p:nvPr/>
            </p:nvSpPr>
            <p:spPr>
              <a:xfrm>
                <a:off x="9714649" y="21993459"/>
                <a:ext cx="383690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1600" b="0" i="0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s-ES" sz="3600" b="0" i="0" smtClean="0"/>
                        <m:t>density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E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s-ES" sz="3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S" sz="3600" b="0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ES" sz="3600" b="0" i="0" smtClean="0"/>
                        <m:t>       </m:t>
                      </m:r>
                      <m:r>
                        <m:rPr>
                          <m:nor/>
                        </m:rPr>
                        <a:rPr lang="es-ES" sz="3600" b="0" i="0" smtClean="0"/>
                        <m:t>radiance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EF3C1620-80FF-4370-69ED-2F52BDA25B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649" y="21993459"/>
                <a:ext cx="3836904" cy="1200329"/>
              </a:xfrm>
              <a:prstGeom prst="rect">
                <a:avLst/>
              </a:prstGeom>
              <a:blipFill>
                <a:blip r:embed="rId5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14">
                <a:extLst>
                  <a:ext uri="{FF2B5EF4-FFF2-40B4-BE49-F238E27FC236}">
                    <a16:creationId xmlns:a16="http://schemas.microsoft.com/office/drawing/2014/main" id="{FA10618B-3428-188C-E2BB-6F741843A1D3}"/>
                  </a:ext>
                </a:extLst>
              </p:cNvPr>
              <p:cNvSpPr txBox="1"/>
              <p:nvPr/>
            </p:nvSpPr>
            <p:spPr>
              <a:xfrm>
                <a:off x="355132" y="26047755"/>
                <a:ext cx="58015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𝛼</m:t>
                      </m:r>
                    </m:oMath>
                  </m:oMathPara>
                </a14:m>
                <a:endParaRPr lang="en-US" sz="3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1" name="文本框 14">
                <a:extLst>
                  <a:ext uri="{FF2B5EF4-FFF2-40B4-BE49-F238E27FC236}">
                    <a16:creationId xmlns:a16="http://schemas.microsoft.com/office/drawing/2014/main" id="{FA10618B-3428-188C-E2BB-6F741843A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132" y="26047755"/>
                <a:ext cx="580159" cy="646331"/>
              </a:xfrm>
              <a:prstGeom prst="rect">
                <a:avLst/>
              </a:prstGeom>
              <a:blipFill>
                <a:blip r:embed="rId5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16">
                <a:extLst>
                  <a:ext uri="{FF2B5EF4-FFF2-40B4-BE49-F238E27FC236}">
                    <a16:creationId xmlns:a16="http://schemas.microsoft.com/office/drawing/2014/main" id="{181B0D6A-3116-3595-4508-298487CD7FAB}"/>
                  </a:ext>
                </a:extLst>
              </p:cNvPr>
              <p:cNvSpPr txBox="1"/>
              <p:nvPr/>
            </p:nvSpPr>
            <p:spPr>
              <a:xfrm>
                <a:off x="3559811" y="26047755"/>
                <a:ext cx="49244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ES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c</m:t>
                      </m:r>
                    </m:oMath>
                  </m:oMathPara>
                </a14:m>
                <a:endParaRPr lang="en-US" sz="3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2" name="文本框 16">
                <a:extLst>
                  <a:ext uri="{FF2B5EF4-FFF2-40B4-BE49-F238E27FC236}">
                    <a16:creationId xmlns:a16="http://schemas.microsoft.com/office/drawing/2014/main" id="{181B0D6A-3116-3595-4508-298487CD7F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811" y="26047755"/>
                <a:ext cx="492443" cy="646331"/>
              </a:xfrm>
              <a:prstGeom prst="rect">
                <a:avLst/>
              </a:prstGeom>
              <a:blipFill>
                <a:blip r:embed="rId5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14">
                <a:extLst>
                  <a:ext uri="{FF2B5EF4-FFF2-40B4-BE49-F238E27FC236}">
                    <a16:creationId xmlns:a16="http://schemas.microsoft.com/office/drawing/2014/main" id="{6AE37EE7-439E-4DC1-67D9-D3E47FC46442}"/>
                  </a:ext>
                </a:extLst>
              </p:cNvPr>
              <p:cNvSpPr txBox="1"/>
              <p:nvPr/>
            </p:nvSpPr>
            <p:spPr>
              <a:xfrm>
                <a:off x="6798241" y="26047755"/>
                <a:ext cx="58015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𝛼</m:t>
                      </m:r>
                    </m:oMath>
                  </m:oMathPara>
                </a14:m>
                <a:endParaRPr lang="en-US" sz="3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5" name="文本框 14">
                <a:extLst>
                  <a:ext uri="{FF2B5EF4-FFF2-40B4-BE49-F238E27FC236}">
                    <a16:creationId xmlns:a16="http://schemas.microsoft.com/office/drawing/2014/main" id="{6AE37EE7-439E-4DC1-67D9-D3E47FC46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241" y="26047755"/>
                <a:ext cx="580159" cy="646331"/>
              </a:xfrm>
              <a:prstGeom prst="rect">
                <a:avLst/>
              </a:prstGeom>
              <a:blipFill>
                <a:blip r:embed="rId5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16">
                <a:extLst>
                  <a:ext uri="{FF2B5EF4-FFF2-40B4-BE49-F238E27FC236}">
                    <a16:creationId xmlns:a16="http://schemas.microsoft.com/office/drawing/2014/main" id="{4F82BDED-CEFC-4CBA-E25A-0E8B0E0CCA92}"/>
                  </a:ext>
                </a:extLst>
              </p:cNvPr>
              <p:cNvSpPr txBox="1"/>
              <p:nvPr/>
            </p:nvSpPr>
            <p:spPr>
              <a:xfrm>
                <a:off x="10247515" y="26047755"/>
                <a:ext cx="49244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ES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c</m:t>
                      </m:r>
                    </m:oMath>
                  </m:oMathPara>
                </a14:m>
                <a:endParaRPr lang="en-US" sz="3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7" name="文本框 16">
                <a:extLst>
                  <a:ext uri="{FF2B5EF4-FFF2-40B4-BE49-F238E27FC236}">
                    <a16:creationId xmlns:a16="http://schemas.microsoft.com/office/drawing/2014/main" id="{4F82BDED-CEFC-4CBA-E25A-0E8B0E0CC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7515" y="26047755"/>
                <a:ext cx="492443" cy="646331"/>
              </a:xfrm>
              <a:prstGeom prst="rect">
                <a:avLst/>
              </a:prstGeom>
              <a:blipFill>
                <a:blip r:embed="rId5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文本框 58">
            <a:extLst>
              <a:ext uri="{FF2B5EF4-FFF2-40B4-BE49-F238E27FC236}">
                <a16:creationId xmlns:a16="http://schemas.microsoft.com/office/drawing/2014/main" id="{76D79615-6176-2CB5-D481-77FC74F60BFE}"/>
              </a:ext>
            </a:extLst>
          </p:cNvPr>
          <p:cNvSpPr txBox="1"/>
          <p:nvPr/>
        </p:nvSpPr>
        <p:spPr>
          <a:xfrm>
            <a:off x="14155206" y="24387266"/>
            <a:ext cx="6197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GB" altLang="zh-CN" dirty="0"/>
              <a:t>KL-divergence: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3F0A5108-4B32-C06A-F8CE-0CBF33608428}"/>
                  </a:ext>
                </a:extLst>
              </p:cNvPr>
              <p:cNvSpPr txBox="1"/>
              <p:nvPr/>
            </p:nvSpPr>
            <p:spPr>
              <a:xfrm>
                <a:off x="14249673" y="25138271"/>
                <a:ext cx="15629728" cy="8937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s-E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s-E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s-ES" sz="4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s-E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lang="es-E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𝕂𝕃</m:t>
                          </m:r>
                        </m:e>
                      </m:func>
                      <m:r>
                        <a:rPr lang="es-E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sSub>
                        <m:sSubPr>
                          <m:ctrlPr>
                            <a:rPr lang="es-E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s-E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𝑞</m:t>
                          </m:r>
                        </m:e>
                        <m:sub>
                          <m:r>
                            <a:rPr lang="es-E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s-E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s-E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ℱ</m:t>
                          </m:r>
                        </m:e>
                      </m:d>
                      <m:r>
                        <a:rPr lang="es-E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||</m:t>
                      </m:r>
                      <m:r>
                        <a:rPr lang="es-ES" altLang="zh-CN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𝑝</m:t>
                      </m:r>
                      <m:d>
                        <m:dPr>
                          <m:ctrlPr>
                            <a:rPr lang="es-ES" altLang="zh-CN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s-ES" altLang="zh-CN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ℱ</m:t>
                          </m:r>
                        </m:e>
                        <m:e>
                          <m:r>
                            <m:rPr>
                              <m:nor/>
                            </m:rPr>
                            <a:rPr lang="es-ES" altLang="zh-CN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C</m:t>
                          </m:r>
                        </m:e>
                      </m:d>
                      <m:r>
                        <a:rPr lang="es-ES" altLang="zh-CN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s-E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∝</m:t>
                      </m:r>
                      <m:func>
                        <m:funcPr>
                          <m:ctrlPr>
                            <a:rPr lang="es-E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s-E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s-ES" sz="4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s-E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s-ES" altLang="zh-CN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s-ES" altLang="zh-CN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s-ES" altLang="zh-CN" sz="4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s-ES" altLang="zh-CN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altLang="zh-CN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s-ES" altLang="zh-CN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a:rPr lang="es-ES" altLang="zh-CN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r>
                                <a:rPr lang="es-ES" altLang="zh-CN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ℱ</m:t>
                              </m:r>
                              <m:r>
                                <a:rPr lang="es-ES" altLang="zh-CN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s-ES" altLang="zh-CN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ES" altLang="zh-CN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log</m:t>
                          </m:r>
                          <m:r>
                            <m:rPr>
                              <m:nor/>
                            </m:rPr>
                            <a:rPr lang="es-ES" altLang="zh-CN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s-ES" altLang="zh-CN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𝑝</m:t>
                          </m:r>
                          <m:r>
                            <m:rPr>
                              <m:nor/>
                            </m:rPr>
                            <a:rPr lang="es-ES" altLang="zh-CN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s-ES" altLang="zh-CN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C</m:t>
                          </m:r>
                          <m:r>
                            <m:rPr>
                              <m:nor/>
                            </m:rPr>
                            <a:rPr lang="es-ES" altLang="zh-CN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|</m:t>
                          </m:r>
                          <m:r>
                            <a:rPr lang="es-ES" altLang="zh-CN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ℱ</m:t>
                          </m:r>
                          <m:r>
                            <m:rPr>
                              <m:nor/>
                            </m:rPr>
                            <a:rPr lang="es-ES" altLang="zh-CN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  <m:r>
                            <a:rPr lang="es-E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altLang="zh-CN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s-ES" altLang="zh-CN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𝐸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s-ES" altLang="zh-CN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altLang="zh-CN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s-ES" altLang="zh-CN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a:rPr lang="es-ES" altLang="zh-CN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r>
                                <a:rPr lang="es-ES" altLang="zh-CN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ℱ</m:t>
                              </m:r>
                              <m:r>
                                <a:rPr lang="es-ES" altLang="zh-CN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s-ES" altLang="zh-CN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s-ES" altLang="zh-CN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log</m:t>
                          </m:r>
                          <m:r>
                            <m:rPr>
                              <m:nor/>
                            </m:rPr>
                            <a:rPr lang="es-ES" altLang="zh-CN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s-ES" altLang="zh-CN" sz="4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s-ES" altLang="zh-CN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s-ES" altLang="zh-CN" sz="4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𝜃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s-ES" altLang="zh-CN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s-ES" altLang="zh-CN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ℱ</m:t>
                          </m:r>
                          <m:r>
                            <m:rPr>
                              <m:nor/>
                            </m:rPr>
                            <a:rPr lang="es-ES" altLang="zh-CN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4000" b="0" dirty="0" err="1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3F0A5108-4B32-C06A-F8CE-0CBF336084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9673" y="25138271"/>
                <a:ext cx="15629728" cy="893706"/>
              </a:xfrm>
              <a:prstGeom prst="rect">
                <a:avLst/>
              </a:prstGeom>
              <a:blipFill>
                <a:blip r:embed="rId58"/>
                <a:stretch>
                  <a:fillRect b="-84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16">
                <a:extLst>
                  <a:ext uri="{FF2B5EF4-FFF2-40B4-BE49-F238E27FC236}">
                    <a16:creationId xmlns:a16="http://schemas.microsoft.com/office/drawing/2014/main" id="{526626A5-7EAE-2240-94B7-7112AC2F3E8B}"/>
                  </a:ext>
                </a:extLst>
              </p:cNvPr>
              <p:cNvSpPr txBox="1"/>
              <p:nvPr/>
            </p:nvSpPr>
            <p:spPr>
              <a:xfrm>
                <a:off x="27389927" y="12176015"/>
                <a:ext cx="171938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𝑝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s-ES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C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|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ℱ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1" name="文本框 16">
                <a:extLst>
                  <a:ext uri="{FF2B5EF4-FFF2-40B4-BE49-F238E27FC236}">
                    <a16:creationId xmlns:a16="http://schemas.microsoft.com/office/drawing/2014/main" id="{526626A5-7EAE-2240-94B7-7112AC2F3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89927" y="12176015"/>
                <a:ext cx="1719381" cy="646331"/>
              </a:xfrm>
              <a:prstGeom prst="rect">
                <a:avLst/>
              </a:prstGeom>
              <a:blipFill>
                <a:blip r:embed="rId59"/>
                <a:stretch>
                  <a:fillRect r="-2941"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0BA5A86C-2943-CFA6-FE24-3DCE871596D8}"/>
                  </a:ext>
                </a:extLst>
              </p:cNvPr>
              <p:cNvSpPr txBox="1"/>
              <p:nvPr/>
            </p:nvSpPr>
            <p:spPr>
              <a:xfrm>
                <a:off x="14427171" y="27867785"/>
                <a:ext cx="12198981" cy="16500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s-ES" sz="3600" b="0" i="0" smtClean="0">
                              <a:latin typeface="Cambria Math" panose="02040503050406030204" pitchFamily="18" charset="0"/>
                            </a:rPr>
                            <m:t>NLL</m:t>
                          </m:r>
                        </m:sub>
                      </m:sSub>
                      <m:r>
                        <a:rPr lang="es-E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sz="3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s-ES" sz="3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sz="3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s-ES" sz="3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unc>
                            <m:funcPr>
                              <m:ctrlPr>
                                <a:rPr lang="es-E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s-ES" sz="3600" b="0" i="1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s-ES" sz="3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func>
                          <m:r>
                            <a:rPr lang="es-ES" sz="3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s-E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s-ES" sz="3600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a:rPr lang="es-ES" sz="3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s-ES" sz="36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s-E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  <m:r>
                            <a:rPr lang="es-ES" sz="3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s-ES" sz="3600" b="0" i="1" smtClean="0">
                          <a:latin typeface="Cambria Math" panose="02040503050406030204" pitchFamily="18" charset="0"/>
                        </a:rPr>
                        <m:t>≜</m:t>
                      </m:r>
                      <m:f>
                        <m:fPr>
                          <m:ctrlPr>
                            <a:rPr lang="es-ES" altLang="zh-CN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altLang="zh-CN" sz="3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altLang="zh-CN" sz="36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s-ES" altLang="zh-CN" sz="3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S" altLang="zh-CN" sz="36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altLang="zh-CN" sz="36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s-ES" altLang="zh-CN" sz="36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unc>
                            <m:funcPr>
                              <m:ctrlPr>
                                <a:rPr lang="es-ES" altLang="zh-CN" sz="36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s-ES" altLang="zh-CN" sz="3600" i="1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s-ES" altLang="zh-CN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altLang="zh-CN" sz="3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s-ES" altLang="zh-CN" sz="36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s-ES" altLang="zh-CN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s-ES" altLang="zh-CN" sz="36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s-ES" altLang="zh-CN" sz="36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s-ES" altLang="zh-CN" sz="36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s-ES" altLang="zh-CN" sz="3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altLang="zh-CN" sz="3600" b="0" i="1" smtClean="0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l-GR" altLang="zh-CN" sz="3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Η</m:t>
                                      </m:r>
                                    </m:sub>
                                  </m:sSub>
                                  <m:r>
                                    <a:rPr lang="es-ES" altLang="zh-CN" sz="36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s-ES" altLang="zh-CN" sz="3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s-ES" altLang="zh-CN" sz="3600" b="0" i="0" smtClean="0"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e>
                                    <m:sub>
                                      <m:r>
                                        <a:rPr lang="es-ES" altLang="zh-CN" sz="36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s-ES" altLang="zh-CN" sz="3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s-ES" altLang="zh-CN" sz="3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altLang="zh-CN" sz="3600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s-ES" altLang="zh-CN" sz="3600" b="0" i="1" smtClean="0">
                                          <a:latin typeface="Cambria Math" panose="02040503050406030204" pitchFamily="18" charset="0"/>
                                        </a:rPr>
                                        <m:t>𝑛𝑘</m:t>
                                      </m:r>
                                    </m:sub>
                                  </m:sSub>
                                  <m:r>
                                    <a:rPr lang="es-ES" altLang="zh-CN" sz="36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func>
                        </m:e>
                      </m:nary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0BA5A86C-2943-CFA6-FE24-3DCE87159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7171" y="27867785"/>
                <a:ext cx="12198981" cy="1650067"/>
              </a:xfrm>
              <a:prstGeom prst="rect">
                <a:avLst/>
              </a:prstGeom>
              <a:blipFill>
                <a:blip r:embed="rId60"/>
                <a:stretch>
                  <a:fillRect t="-106107" b="-1641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文本框 67">
            <a:extLst>
              <a:ext uri="{FF2B5EF4-FFF2-40B4-BE49-F238E27FC236}">
                <a16:creationId xmlns:a16="http://schemas.microsoft.com/office/drawing/2014/main" id="{F1901D75-D4AA-303B-E46E-0CA174D3ECDF}"/>
              </a:ext>
            </a:extLst>
          </p:cNvPr>
          <p:cNvSpPr txBox="1"/>
          <p:nvPr/>
        </p:nvSpPr>
        <p:spPr>
          <a:xfrm>
            <a:off x="14155206" y="27339525"/>
            <a:ext cx="7005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GB" altLang="zh-CN" dirty="0"/>
              <a:t>Kernel density estimator (KDE): </a:t>
            </a:r>
            <a:endParaRPr lang="en-GB" dirty="0"/>
          </a:p>
        </p:txBody>
      </p:sp>
      <p:cxnSp>
        <p:nvCxnSpPr>
          <p:cNvPr id="69" name="直线箭头连接符 68">
            <a:extLst>
              <a:ext uri="{FF2B5EF4-FFF2-40B4-BE49-F238E27FC236}">
                <a16:creationId xmlns:a16="http://schemas.microsoft.com/office/drawing/2014/main" id="{97321BB3-9DCE-1C88-1811-AC13B30FAE94}"/>
              </a:ext>
            </a:extLst>
          </p:cNvPr>
          <p:cNvCxnSpPr>
            <a:cxnSpLocks/>
          </p:cNvCxnSpPr>
          <p:nvPr/>
        </p:nvCxnSpPr>
        <p:spPr>
          <a:xfrm>
            <a:off x="23858962" y="29628035"/>
            <a:ext cx="2966161" cy="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直线箭头连接符 69">
            <a:extLst>
              <a:ext uri="{FF2B5EF4-FFF2-40B4-BE49-F238E27FC236}">
                <a16:creationId xmlns:a16="http://schemas.microsoft.com/office/drawing/2014/main" id="{4DD066DE-FE94-83AD-6F83-391491B57D60}"/>
              </a:ext>
            </a:extLst>
          </p:cNvPr>
          <p:cNvCxnSpPr>
            <a:cxnSpLocks/>
          </p:cNvCxnSpPr>
          <p:nvPr/>
        </p:nvCxnSpPr>
        <p:spPr>
          <a:xfrm>
            <a:off x="23858962" y="29150419"/>
            <a:ext cx="0" cy="49477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文本框 74">
            <a:extLst>
              <a:ext uri="{FF2B5EF4-FFF2-40B4-BE49-F238E27FC236}">
                <a16:creationId xmlns:a16="http://schemas.microsoft.com/office/drawing/2014/main" id="{83410B2E-6203-412E-9562-F4CC6F1D1C19}"/>
              </a:ext>
            </a:extLst>
          </p:cNvPr>
          <p:cNvSpPr txBox="1"/>
          <p:nvPr/>
        </p:nvSpPr>
        <p:spPr>
          <a:xfrm>
            <a:off x="26908853" y="29258158"/>
            <a:ext cx="3145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200" b="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Gaussian kernel</a:t>
            </a:r>
          </a:p>
        </p:txBody>
      </p:sp>
      <p:pic>
        <p:nvPicPr>
          <p:cNvPr id="77" name="图片 76">
            <a:extLst>
              <a:ext uri="{FF2B5EF4-FFF2-40B4-BE49-F238E27FC236}">
                <a16:creationId xmlns:a16="http://schemas.microsoft.com/office/drawing/2014/main" id="{7378B415-76F6-1843-4680-D4F3717B2A66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35512255" y="697429"/>
            <a:ext cx="1759782" cy="2281264"/>
          </a:xfrm>
          <a:prstGeom prst="rect">
            <a:avLst/>
          </a:prstGeom>
        </p:spPr>
      </p:pic>
      <p:sp>
        <p:nvSpPr>
          <p:cNvPr id="79" name="CuadroTexto 4">
            <a:extLst>
              <a:ext uri="{FF2B5EF4-FFF2-40B4-BE49-F238E27FC236}">
                <a16:creationId xmlns:a16="http://schemas.microsoft.com/office/drawing/2014/main" id="{607B6763-42CD-8390-6AA3-AD44392E090C}"/>
              </a:ext>
            </a:extLst>
          </p:cNvPr>
          <p:cNvSpPr txBox="1"/>
          <p:nvPr/>
        </p:nvSpPr>
        <p:spPr>
          <a:xfrm>
            <a:off x="30496484" y="19601020"/>
            <a:ext cx="12073076" cy="1655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41" indent="-571541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Ours render visually more intuitive uncertainty maps highly correlated with the prediction error both on RGB and depth, as well as more accurate predictions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1CF87E17-4747-6EC3-A421-F0EF954B63D9}"/>
              </a:ext>
            </a:extLst>
          </p:cNvPr>
          <p:cNvSpPr txBox="1"/>
          <p:nvPr/>
        </p:nvSpPr>
        <p:spPr>
          <a:xfrm rot="16200000">
            <a:off x="30273834" y="23782085"/>
            <a:ext cx="89960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PSNR</a:t>
            </a:r>
            <a:endParaRPr lang="en-GB" sz="2000" b="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6C5161A7-4BCA-5B0D-A87E-DDD675FF0C3B}"/>
              </a:ext>
            </a:extLst>
          </p:cNvPr>
          <p:cNvSpPr txBox="1"/>
          <p:nvPr/>
        </p:nvSpPr>
        <p:spPr>
          <a:xfrm rot="16200000">
            <a:off x="36338138" y="23686840"/>
            <a:ext cx="65594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NLL</a:t>
            </a:r>
            <a:endParaRPr lang="en-GB" sz="2000" b="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AA2ACA3C-F755-1F28-F70B-8847DF54E222}"/>
              </a:ext>
            </a:extLst>
          </p:cNvPr>
          <p:cNvSpPr txBox="1"/>
          <p:nvPr/>
        </p:nvSpPr>
        <p:spPr>
          <a:xfrm>
            <a:off x="32713630" y="26010091"/>
            <a:ext cx="217559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Inference time (s)</a:t>
            </a:r>
            <a:endParaRPr lang="en-GB" sz="2000" b="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00D09874-EC44-280B-45C3-2021D5C1ACB7}"/>
              </a:ext>
            </a:extLst>
          </p:cNvPr>
          <p:cNvSpPr txBox="1"/>
          <p:nvPr/>
        </p:nvSpPr>
        <p:spPr>
          <a:xfrm>
            <a:off x="38691745" y="25959258"/>
            <a:ext cx="217559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Inference time (s)</a:t>
            </a:r>
            <a:endParaRPr lang="en-GB" sz="2000" b="0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1D385AE3-BD34-980D-2333-F4D2D821EB95}"/>
              </a:ext>
            </a:extLst>
          </p:cNvPr>
          <p:cNvSpPr txBox="1"/>
          <p:nvPr/>
        </p:nvSpPr>
        <p:spPr>
          <a:xfrm>
            <a:off x="30645604" y="26558336"/>
            <a:ext cx="11951053" cy="327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571541" indent="-571541">
              <a:lnSpc>
                <a:spcPct val="125000"/>
              </a:lnSpc>
              <a:buFont typeface="Courier New" panose="02070309020205020404" pitchFamily="49" charset="0"/>
              <a:buChar char="o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altLang="zh-CN" dirty="0"/>
              <a:t>Ours perform the best both on image quality (PSNR) and uncertainty estimation (NLL) with a reasonable inference time</a:t>
            </a:r>
          </a:p>
          <a:p>
            <a:r>
              <a:rPr lang="en-GB" altLang="zh-CN" dirty="0"/>
              <a:t>Moreover, properly selecting the number of samples (K=8∼16) reduces the inference time with a negligible impact on performance</a:t>
            </a:r>
          </a:p>
          <a:p>
            <a:r>
              <a:rPr lang="en-GB" altLang="zh-CN" dirty="0"/>
              <a:t>To further reduce time usage, our framework can be readily integrated into other efficient </a:t>
            </a:r>
            <a:r>
              <a:rPr lang="en-GB" altLang="zh-CN" dirty="0" err="1"/>
              <a:t>NeRF</a:t>
            </a:r>
            <a:r>
              <a:rPr lang="en-GB" altLang="zh-CN" dirty="0"/>
              <a:t> variants like Voxel-based instead of MLP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3B59E7C-C705-E555-7AF2-BC2775E1BB79}"/>
                  </a:ext>
                </a:extLst>
              </p:cNvPr>
              <p:cNvSpPr txBox="1"/>
              <p:nvPr/>
            </p:nvSpPr>
            <p:spPr>
              <a:xfrm>
                <a:off x="19412910" y="11651656"/>
                <a:ext cx="161204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600" b="0" i="0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60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s-ES" sz="360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s-ES" sz="3600"/>
                        <m:t>x</m:t>
                      </m:r>
                      <m:r>
                        <m:rPr>
                          <m:nor/>
                        </m:rPr>
                        <a:rPr lang="es-ES" sz="3600"/>
                        <m:t>, </m:t>
                      </m:r>
                      <m:r>
                        <m:rPr>
                          <m:nor/>
                        </m:rPr>
                        <a:rPr lang="es-ES" sz="3600"/>
                        <m:t>d</m:t>
                      </m:r>
                      <m:r>
                        <a:rPr lang="es-ES" sz="360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3B59E7C-C705-E555-7AF2-BC2775E1B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2910" y="11651656"/>
                <a:ext cx="1612044" cy="646331"/>
              </a:xfrm>
              <a:prstGeom prst="rect">
                <a:avLst/>
              </a:prstGeom>
              <a:blipFill>
                <a:blip r:embed="rId62"/>
                <a:stretch>
                  <a:fillRect l="-3906" r="-3906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0B5A511-6242-D4CA-52D8-5230468A0EAE}"/>
                  </a:ext>
                </a:extLst>
              </p:cNvPr>
              <p:cNvSpPr txBox="1"/>
              <p:nvPr/>
            </p:nvSpPr>
            <p:spPr>
              <a:xfrm>
                <a:off x="14000531" y="17945431"/>
                <a:ext cx="7062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600" b="0" i="0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3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s-E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0B5A511-6242-D4CA-52D8-5230468A0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0531" y="17945431"/>
                <a:ext cx="706219" cy="646331"/>
              </a:xfrm>
              <a:prstGeom prst="rect">
                <a:avLst/>
              </a:prstGeom>
              <a:blipFill>
                <a:blip r:embed="rId63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3EC3613-A09C-A12B-54A5-F650BA1F90CD}"/>
                  </a:ext>
                </a:extLst>
              </p:cNvPr>
              <p:cNvSpPr txBox="1"/>
              <p:nvPr/>
            </p:nvSpPr>
            <p:spPr>
              <a:xfrm>
                <a:off x="17631535" y="18022524"/>
                <a:ext cx="663900" cy="690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600" b="0" i="0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3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s-ES" sz="3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3EC3613-A09C-A12B-54A5-F650BA1F9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1535" y="18022524"/>
                <a:ext cx="663900" cy="690702"/>
              </a:xfrm>
              <a:prstGeom prst="rect">
                <a:avLst/>
              </a:prstGeom>
              <a:blipFill>
                <a:blip r:embed="rId6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9A309B-7B57-FD36-43D2-4A42B31BCBC9}"/>
                  </a:ext>
                </a:extLst>
              </p:cNvPr>
              <p:cNvSpPr txBox="1"/>
              <p:nvPr/>
            </p:nvSpPr>
            <p:spPr>
              <a:xfrm>
                <a:off x="18272847" y="11046150"/>
                <a:ext cx="879279" cy="755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sz="36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sSub>
                            <m:sSubPr>
                              <m:ctrlPr>
                                <a:rPr lang="es-E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3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S" sz="3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9A309B-7B57-FD36-43D2-4A42B31BC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2847" y="11046150"/>
                <a:ext cx="879279" cy="755720"/>
              </a:xfrm>
              <a:prstGeom prst="rect">
                <a:avLst/>
              </a:prstGeom>
              <a:blipFill>
                <a:blip r:embed="rId6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33A347A8-0994-4BA6-0546-EFA7FFA5D863}"/>
                  </a:ext>
                </a:extLst>
              </p:cNvPr>
              <p:cNvSpPr txBox="1"/>
              <p:nvPr/>
            </p:nvSpPr>
            <p:spPr>
              <a:xfrm>
                <a:off x="14016502" y="15556734"/>
                <a:ext cx="58015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s-ES" sz="3600" b="0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33A347A8-0994-4BA6-0546-EFA7FFA5D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6502" y="15556734"/>
                <a:ext cx="580159" cy="646331"/>
              </a:xfrm>
              <a:prstGeom prst="rect">
                <a:avLst/>
              </a:prstGeom>
              <a:blipFill>
                <a:blip r:embed="rId6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38CCA90-1744-441F-0FF2-0FA345984809}"/>
                  </a:ext>
                </a:extLst>
              </p:cNvPr>
              <p:cNvSpPr txBox="1"/>
              <p:nvPr/>
            </p:nvSpPr>
            <p:spPr>
              <a:xfrm>
                <a:off x="14427171" y="12871815"/>
                <a:ext cx="898516" cy="6967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sz="36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sSub>
                            <m:sSubPr>
                              <m:ctrlPr>
                                <a:rPr lang="es-E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3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s-ES" sz="3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38CCA90-1744-441F-0FF2-0FA345984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7171" y="12871815"/>
                <a:ext cx="898516" cy="696794"/>
              </a:xfrm>
              <a:prstGeom prst="rect">
                <a:avLst/>
              </a:prstGeom>
              <a:blipFill>
                <a:blip r:embed="rId67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B3FDDDFB-541D-E51F-60F4-C14A188223EA}"/>
                  </a:ext>
                </a:extLst>
              </p:cNvPr>
              <p:cNvSpPr txBox="1"/>
              <p:nvPr/>
            </p:nvSpPr>
            <p:spPr>
              <a:xfrm>
                <a:off x="19133901" y="11086711"/>
                <a:ext cx="77695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ES" altLang="zh-CN" sz="36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d</m:t>
                      </m:r>
                    </m:oMath>
                  </m:oMathPara>
                </a14:m>
                <a:endParaRPr lang="en-GB" sz="3600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B3FDDDFB-541D-E51F-60F4-C14A18822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3901" y="11086711"/>
                <a:ext cx="776959" cy="646331"/>
              </a:xfrm>
              <a:prstGeom prst="rect">
                <a:avLst/>
              </a:prstGeom>
              <a:blipFill>
                <a:blip r:embed="rId6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文本框 31">
            <a:extLst>
              <a:ext uri="{FF2B5EF4-FFF2-40B4-BE49-F238E27FC236}">
                <a16:creationId xmlns:a16="http://schemas.microsoft.com/office/drawing/2014/main" id="{F736CFBE-D669-E12C-EE87-40F85512DB65}"/>
              </a:ext>
            </a:extLst>
          </p:cNvPr>
          <p:cNvSpPr txBox="1"/>
          <p:nvPr/>
        </p:nvSpPr>
        <p:spPr>
          <a:xfrm>
            <a:off x="33801428" y="3349242"/>
            <a:ext cx="9149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GB" altLang="zh-CN" sz="3600" dirty="0" err="1">
                <a:latin typeface="Arial" panose="020B0604020202020204" pitchFamily="34" charset="0"/>
                <a:cs typeface="Arial" panose="020B0604020202020204" pitchFamily="34" charset="0"/>
              </a:rPr>
              <a:t>poetrywanderer.github.io</a:t>
            </a:r>
            <a:r>
              <a:rPr lang="en-GB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/CF-</a:t>
            </a:r>
            <a:r>
              <a:rPr lang="en-GB" altLang="zh-CN" sz="3600" dirty="0" err="1">
                <a:latin typeface="Arial" panose="020B0604020202020204" pitchFamily="34" charset="0"/>
                <a:cs typeface="Arial" panose="020B0604020202020204" pitchFamily="34" charset="0"/>
              </a:rPr>
              <a:t>NeRF</a:t>
            </a:r>
            <a:r>
              <a:rPr lang="en-GB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481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3600" b="0" dirty="0" err="1" smtClean="0">
            <a:latin typeface="Arial" panose="020B0604020202020204" pitchFamily="34" charset="0"/>
            <a:ea typeface="Cambria Math" panose="02040503050406030204" pitchFamily="18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3279</TotalTime>
  <Words>453</Words>
  <Application>Microsoft Macintosh PowerPoint</Application>
  <PresentationFormat>自定义</PresentationFormat>
  <Paragraphs>102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等线</vt:lpstr>
      <vt:lpstr>Arial</vt:lpstr>
      <vt:lpstr>Calibri</vt:lpstr>
      <vt:lpstr>Calibri Light</vt:lpstr>
      <vt:lpstr>Cambria Math</vt:lpstr>
      <vt:lpstr>Courier New</vt:lpstr>
      <vt:lpstr>Times New Roman</vt:lpstr>
      <vt:lpstr>Wingdings</vt:lpstr>
      <vt:lpstr>Office 主题​​</vt:lpstr>
      <vt:lpstr>Conditional-Flow NeRF: Accurate 3D Modelling  with Reliable Uncertainty Quantification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Shen Jianxiong</dc:creator>
  <cp:lastModifiedBy>Shen Jianxiong</cp:lastModifiedBy>
  <cp:revision>21</cp:revision>
  <dcterms:created xsi:type="dcterms:W3CDTF">2021-11-14T16:25:56Z</dcterms:created>
  <dcterms:modified xsi:type="dcterms:W3CDTF">2022-10-21T12:42:53Z</dcterms:modified>
</cp:coreProperties>
</file>